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56" r:id="rId2"/>
    <p:sldId id="258" r:id="rId3"/>
    <p:sldId id="295" r:id="rId4"/>
    <p:sldId id="257" r:id="rId5"/>
    <p:sldId id="274" r:id="rId6"/>
    <p:sldId id="284" r:id="rId7"/>
    <p:sldId id="285" r:id="rId8"/>
    <p:sldId id="290" r:id="rId9"/>
    <p:sldId id="297" r:id="rId10"/>
    <p:sldId id="292" r:id="rId11"/>
    <p:sldId id="265" r:id="rId12"/>
    <p:sldId id="289" r:id="rId13"/>
    <p:sldId id="293" r:id="rId14"/>
    <p:sldId id="296" r:id="rId15"/>
    <p:sldId id="294" r:id="rId16"/>
    <p:sldId id="286" r:id="rId17"/>
    <p:sldId id="287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0F4"/>
    <a:srgbClr val="DB53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837" autoAdjust="0"/>
    <p:restoredTop sz="94522" autoAdjust="0"/>
  </p:normalViewPr>
  <p:slideViewPr>
    <p:cSldViewPr>
      <p:cViewPr>
        <p:scale>
          <a:sx n="90" d="100"/>
          <a:sy n="90" d="100"/>
        </p:scale>
        <p:origin x="-266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view3D>
      <c:rotX val="20"/>
      <c:rotY val="0"/>
      <c:depthPercent val="70"/>
      <c:rAngAx val="1"/>
    </c:view3D>
    <c:floor>
      <c:spPr>
        <a:noFill/>
        <a:ln w="25400">
          <a:noFill/>
        </a:ln>
        <a:effectLst/>
        <a:scene3d>
          <a:camera prst="orthographicFront"/>
          <a:lightRig rig="threePt" dir="t"/>
        </a:scene3d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500000000000063E-2"/>
          <c:y val="4.7318590617303001E-2"/>
          <c:w val="0.969444444444447"/>
          <c:h val="0.858284210251148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effectLst/>
            <a:scene3d>
              <a:camera prst="orthographicFront"/>
              <a:lightRig rig="flat" dir="tl">
                <a:rot lat="0" lon="0" rev="6360000"/>
              </a:lightRig>
            </a:scene3d>
            <a:sp3d prstMaterial="matte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-1.1599409448818918E-2"/>
                  <c:y val="-3.9397093133442682E-2"/>
                </c:manualLayout>
              </c:layout>
              <c:showVal val="1"/>
            </c:dLbl>
            <c:dLbl>
              <c:idx val="1"/>
              <c:layout>
                <c:manualLayout>
                  <c:x val="5.7906824146982218E-4"/>
                  <c:y val="-3.2799950332316016E-2"/>
                </c:manualLayout>
              </c:layout>
              <c:showVal val="1"/>
            </c:dLbl>
            <c:dLbl>
              <c:idx val="2"/>
              <c:layout>
                <c:manualLayout>
                  <c:x val="-3.8191272965879319E-2"/>
                  <c:y val="0.14620319964448394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latin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</c:v>
                </c:pt>
                <c:pt idx="1">
                  <c:v>РАСХОД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2734827.3</c:v>
                </c:pt>
                <c:pt idx="1">
                  <c:v>2856043.5</c:v>
                </c:pt>
                <c:pt idx="2">
                  <c:v>-188817.5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/>
            <a:scene3d>
              <a:camera prst="orthographicFront"/>
              <a:lightRig rig="brightRoom" dir="tl">
                <a:rot lat="0" lon="0" rev="5400000"/>
              </a:lightRig>
            </a:scene3d>
            <a:sp3d prstMaterial="matte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3.5739829396325459E-2"/>
                  <c:y val="-2.50588169941902E-2"/>
                </c:manualLayout>
              </c:layout>
              <c:showVal val="1"/>
            </c:dLbl>
            <c:dLbl>
              <c:idx val="1"/>
              <c:layout>
                <c:manualLayout>
                  <c:x val="5.0824693788276511E-2"/>
                  <c:y val="-2.8250945973323276E-2"/>
                </c:manualLayout>
              </c:layout>
              <c:showVal val="1"/>
            </c:dLbl>
            <c:dLbl>
              <c:idx val="2"/>
              <c:layout>
                <c:manualLayout>
                  <c:x val="3.3639545056867934E-2"/>
                  <c:y val="0.13433883163308652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latin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</c:v>
                </c:pt>
                <c:pt idx="1">
                  <c:v>РАСХОД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2595340.4</c:v>
                </c:pt>
                <c:pt idx="1">
                  <c:v>2737386.1</c:v>
                </c:pt>
                <c:pt idx="2">
                  <c:v>-142045.70000000001</c:v>
                </c:pt>
              </c:numCache>
            </c:numRef>
          </c:val>
        </c:ser>
        <c:dLbls>
          <c:showVal val="1"/>
        </c:dLbls>
        <c:gapWidth val="75"/>
        <c:gapDepth val="54"/>
        <c:shape val="cylinder"/>
        <c:axId val="149924480"/>
        <c:axId val="149950848"/>
        <c:axId val="0"/>
      </c:bar3DChart>
      <c:catAx>
        <c:axId val="1499244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200" b="1">
                <a:latin typeface="Calibri" pitchFamily="34" charset="0"/>
              </a:defRPr>
            </a:pPr>
            <a:endParaRPr lang="ru-RU"/>
          </a:p>
        </c:txPr>
        <c:crossAx val="149950848"/>
        <c:crosses val="autoZero"/>
        <c:auto val="1"/>
        <c:lblAlgn val="ctr"/>
        <c:lblOffset val="100"/>
      </c:catAx>
      <c:valAx>
        <c:axId val="149950848"/>
        <c:scaling>
          <c:orientation val="minMax"/>
        </c:scaling>
        <c:delete val="1"/>
        <c:axPos val="l"/>
        <c:numFmt formatCode="_-* #,##0.0_р_._-;\-* #,##0.0_р_._-;_-* &quot;-&quot;?_р_._-;_-@_-" sourceLinked="1"/>
        <c:majorTickMark val="none"/>
        <c:tickLblPos val="none"/>
        <c:crossAx val="149924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084416010498846"/>
          <c:y val="0.92754759275113219"/>
          <c:w val="0.48053390201224888"/>
          <c:h val="6.7356967369308254E-2"/>
        </c:manualLayout>
      </c:layout>
      <c:spPr>
        <a:effectLst/>
      </c:spPr>
      <c:txPr>
        <a:bodyPr/>
        <a:lstStyle/>
        <a:p>
          <a:pPr>
            <a:defRPr sz="2000" b="1">
              <a:latin typeface="Calibr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0"/>
      <c:rAngAx val="1"/>
    </c:view3D>
    <c:floor>
      <c:spPr>
        <a:noFill/>
        <a:ln w="12700">
          <a:noFill/>
        </a:ln>
        <a:scene3d>
          <a:camera prst="orthographicFront"/>
          <a:lightRig rig="threePt" dir="t"/>
        </a:scene3d>
        <a:sp3d prstMaterial="matte"/>
      </c:spPr>
    </c:floor>
    <c:plotArea>
      <c:layout>
        <c:manualLayout>
          <c:layoutTarget val="inner"/>
          <c:xMode val="edge"/>
          <c:yMode val="edge"/>
          <c:x val="1.564439100988408E-2"/>
          <c:y val="7.282412215563451E-2"/>
          <c:w val="0.65527231655020024"/>
          <c:h val="0.820775922638455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 prstMaterial="matte"/>
          </c:spPr>
          <c:dLbls>
            <c:dLbl>
              <c:idx val="0"/>
              <c:layout>
                <c:manualLayout>
                  <c:x val="-1.3888888888888913E-3"/>
                  <c:y val="-2.7513144984108749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7513144984108721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#,##0.0\ _₽</c:formatCode>
                <c:ptCount val="2"/>
                <c:pt idx="0">
                  <c:v>2167533.7999999998</c:v>
                </c:pt>
                <c:pt idx="1">
                  <c:v>1964914.5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 prstMaterial="matte"/>
          </c:spPr>
          <c:dLbls>
            <c:dLbl>
              <c:idx val="0"/>
              <c:layout>
                <c:manualLayout>
                  <c:x val="3.888888888888889E-2"/>
                  <c:y val="-4.0211519592158872E-2"/>
                </c:manualLayout>
              </c:layout>
              <c:showVal val="1"/>
            </c:dLbl>
            <c:dLbl>
              <c:idx val="1"/>
              <c:layout>
                <c:manualLayout>
                  <c:x val="4.0277668416447941E-2"/>
                  <c:y val="-5.29098942002089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#,##0.0\ _₽</c:formatCode>
                <c:ptCount val="2"/>
                <c:pt idx="0">
                  <c:v>512461.8</c:v>
                </c:pt>
                <c:pt idx="1">
                  <c:v>560235.69999999879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 prstMaterial="matte"/>
          </c:spPr>
          <c:dLbls>
            <c:dLbl>
              <c:idx val="0"/>
              <c:layout>
                <c:manualLayout>
                  <c:x val="2.2222222222222247E-2"/>
                  <c:y val="-2.1163957680083639E-2"/>
                </c:manualLayout>
              </c:layout>
              <c:showVal val="1"/>
            </c:dLbl>
            <c:dLbl>
              <c:idx val="1"/>
              <c:layout>
                <c:manualLayout>
                  <c:x val="2.3611111111111135E-2"/>
                  <c:y val="-1.6931166144066905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#,##0.0\ _₽</c:formatCode>
                <c:ptCount val="2"/>
                <c:pt idx="0">
                  <c:v>54831.7</c:v>
                </c:pt>
                <c:pt idx="1">
                  <c:v>70190.2</c:v>
                </c:pt>
              </c:numCache>
            </c:numRef>
          </c:val>
        </c:ser>
        <c:gapWidth val="75"/>
        <c:gapDepth val="75"/>
        <c:shape val="cylinder"/>
        <c:axId val="153979904"/>
        <c:axId val="154002176"/>
        <c:axId val="0"/>
      </c:bar3DChart>
      <c:catAx>
        <c:axId val="1539799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200" b="1"/>
            </a:pPr>
            <a:endParaRPr lang="ru-RU"/>
          </a:p>
        </c:txPr>
        <c:crossAx val="154002176"/>
        <c:crosses val="autoZero"/>
        <c:auto val="1"/>
        <c:lblAlgn val="ctr"/>
        <c:lblOffset val="100"/>
      </c:catAx>
      <c:valAx>
        <c:axId val="154002176"/>
        <c:scaling>
          <c:orientation val="minMax"/>
        </c:scaling>
        <c:delete val="1"/>
        <c:axPos val="l"/>
        <c:numFmt formatCode="#,##0.0\ _₽" sourceLinked="1"/>
        <c:tickLblPos val="nextTo"/>
        <c:crossAx val="15397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71150481189922"/>
          <c:y val="0.30943822524050296"/>
          <c:w val="0.30483683289588848"/>
          <c:h val="0.39265740651863235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5.9243118531098787E-2"/>
          <c:w val="1"/>
          <c:h val="0.666872479689950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0"/>
              <c:layout>
                <c:manualLayout>
                  <c:x val="-2.9166666666666674E-2"/>
                  <c:y val="-3.4270313846589816E-2"/>
                </c:manualLayout>
              </c:layout>
              <c:showVal val="1"/>
            </c:dLbl>
            <c:dLbl>
              <c:idx val="1"/>
              <c:layout>
                <c:manualLayout>
                  <c:x val="6.9444444444444562E-3"/>
                  <c:y val="-1.4993262307883016E-2"/>
                </c:manualLayout>
              </c:layout>
              <c:showVal val="1"/>
            </c:dLbl>
            <c:dLbl>
              <c:idx val="2"/>
              <c:layout>
                <c:manualLayout>
                  <c:x val="1.3888888888888976E-3"/>
                  <c:y val="-1.4993262307883016E-2"/>
                </c:manualLayout>
              </c:layout>
              <c:showVal val="1"/>
            </c:dLbl>
            <c:dLbl>
              <c:idx val="3"/>
              <c:layout>
                <c:manualLayout>
                  <c:x val="2.7777777777778065E-3"/>
                  <c:y val="-2.356084076953045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ГОСПОШЛИНА</c:v>
                </c:pt>
                <c:pt idx="2">
                  <c:v>АКЦИЗЫ</c:v>
                </c:pt>
                <c:pt idx="3">
                  <c:v>НАЛОГИ НА СОВОКУПНЫЙ ДОХОД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"-"?\ _₽_-;_-@_-</c:formatCode>
                <c:ptCount val="4"/>
                <c:pt idx="0">
                  <c:v>388659</c:v>
                </c:pt>
                <c:pt idx="1">
                  <c:v>5458.4</c:v>
                </c:pt>
                <c:pt idx="2">
                  <c:v>27477.4</c:v>
                </c:pt>
                <c:pt idx="3">
                  <c:v>90867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2.6388888888888878E-2"/>
                  <c:y val="-2.9986524615766029E-2"/>
                </c:manualLayout>
              </c:layout>
              <c:showVal val="1"/>
            </c:dLbl>
            <c:dLbl>
              <c:idx val="1"/>
              <c:layout>
                <c:manualLayout>
                  <c:x val="1.6666557305336883E-2"/>
                  <c:y val="-3.2128419231177874E-2"/>
                </c:manualLayout>
              </c:layout>
              <c:showVal val="1"/>
            </c:dLbl>
            <c:dLbl>
              <c:idx val="2"/>
              <c:layout>
                <c:manualLayout>
                  <c:x val="1.6666666666666701E-2"/>
                  <c:y val="-5.1405470769884616E-2"/>
                </c:manualLayout>
              </c:layout>
              <c:showVal val="1"/>
            </c:dLbl>
            <c:dLbl>
              <c:idx val="3"/>
              <c:layout>
                <c:manualLayout>
                  <c:x val="1.9444444444444445E-2"/>
                  <c:y val="-4.497978692364912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ГОСПОШЛИНА</c:v>
                </c:pt>
                <c:pt idx="2">
                  <c:v>АКЦИЗЫ</c:v>
                </c:pt>
                <c:pt idx="3">
                  <c:v>НАЛОГИ НА СОВОКУПНЫЙ ДОХОД</c:v>
                </c:pt>
              </c:strCache>
            </c:strRef>
          </c:cat>
          <c:val>
            <c:numRef>
              <c:f>Лист1!$C$2:$C$5</c:f>
              <c:numCache>
                <c:formatCode>_-* #,##0.0\ _₽_-;\-* #,##0.0\ _₽_-;_-* "-"?\ _₽_-;_-@_-</c:formatCode>
                <c:ptCount val="4"/>
                <c:pt idx="0">
                  <c:v>431778.1</c:v>
                </c:pt>
                <c:pt idx="1">
                  <c:v>6910.5</c:v>
                </c:pt>
                <c:pt idx="2">
                  <c:v>27610.1</c:v>
                </c:pt>
                <c:pt idx="3">
                  <c:v>93937</c:v>
                </c:pt>
              </c:numCache>
            </c:numRef>
          </c:val>
          <c:shape val="cylinder"/>
        </c:ser>
        <c:dLbls>
          <c:showVal val="1"/>
        </c:dLbls>
        <c:gapWidth val="75"/>
        <c:shape val="box"/>
        <c:axId val="151492864"/>
        <c:axId val="153653248"/>
        <c:axId val="0"/>
      </c:bar3DChart>
      <c:catAx>
        <c:axId val="1514928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20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53653248"/>
        <c:crosses val="autoZero"/>
        <c:auto val="1"/>
        <c:lblAlgn val="ctr"/>
        <c:lblOffset val="100"/>
      </c:catAx>
      <c:valAx>
        <c:axId val="153653248"/>
        <c:scaling>
          <c:orientation val="minMax"/>
        </c:scaling>
        <c:delete val="1"/>
        <c:axPos val="l"/>
        <c:numFmt formatCode="_-* #,##0.0\ _₽_-;\-* #,##0.0\ _₽_-;_-* &quot;-&quot;?\ _₽_-;_-@_-" sourceLinked="1"/>
        <c:majorTickMark val="none"/>
        <c:tickLblPos val="nextTo"/>
        <c:crossAx val="151492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1417639982502028"/>
          <c:y val="7.3083876506823922E-2"/>
          <c:w val="0.46258497375328322"/>
          <c:h val="7.4970696520517521E-2"/>
        </c:manualLayout>
      </c:layout>
      <c:txPr>
        <a:bodyPr/>
        <a:lstStyle/>
        <a:p>
          <a:pPr>
            <a:defRPr sz="2400" b="1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5.9243118531098787E-2"/>
          <c:w val="1"/>
          <c:h val="0.666872479689950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0"/>
              <c:layout>
                <c:manualLayout>
                  <c:x val="-2.9166666666666674E-2"/>
                  <c:y val="-3.4270313846589816E-2"/>
                </c:manualLayout>
              </c:layout>
              <c:showVal val="1"/>
            </c:dLbl>
            <c:dLbl>
              <c:idx val="1"/>
              <c:layout>
                <c:manualLayout>
                  <c:x val="-4.1666666666666683E-3"/>
                  <c:y val="-2.0637116560018555E-3"/>
                </c:manualLayout>
              </c:layout>
              <c:showVal val="1"/>
            </c:dLbl>
            <c:dLbl>
              <c:idx val="2"/>
              <c:layout>
                <c:manualLayout>
                  <c:x val="-1.6666666666666677E-2"/>
                  <c:y val="-4.1532005028430052E-3"/>
                </c:manualLayout>
              </c:layout>
              <c:showVal val="1"/>
            </c:dLbl>
            <c:dLbl>
              <c:idx val="3"/>
              <c:layout>
                <c:manualLayout>
                  <c:x val="-4.1666666666666683E-3"/>
                  <c:y val="-6.242860059557263E-3"/>
                </c:manualLayout>
              </c:layout>
              <c:showVal val="1"/>
            </c:dLbl>
            <c:dLbl>
              <c:idx val="4"/>
              <c:layout>
                <c:manualLayout>
                  <c:x val="-8.3333333333333367E-3"/>
                  <c:y val="-6.4256838462354955E-3"/>
                </c:manualLayout>
              </c:layout>
              <c:showVal val="1"/>
            </c:dLbl>
            <c:dLbl>
              <c:idx val="5"/>
              <c:layout>
                <c:manualLayout>
                  <c:x val="-1.1111111111111021E-2"/>
                  <c:y val="-2.1418946154117811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ДОХОДЫ ОТ ПРОДАЖИ АТИВОВ</c:v>
                </c:pt>
                <c:pt idx="1">
                  <c:v>ПЛАТЕЖИ ПРИ ПОЛЬЗОВАНИИ ПРИРОДНЫМИ РЕСУРСАМИ</c:v>
                </c:pt>
                <c:pt idx="2">
                  <c:v>ДОХОДЫ ОТ ИСПОЛЬЗОВАНИЯ ИМУЩЕСТВА</c:v>
                </c:pt>
                <c:pt idx="3">
                  <c:v>ШТРАФЫ И САНКЦИИ</c:v>
                </c:pt>
                <c:pt idx="4">
                  <c:v>ПРОЧИЕ НЕНАЛОГОВЫЕ ДОХОДЫ</c:v>
                </c:pt>
                <c:pt idx="5">
                  <c:v>ДОХОДЫ ОТ КОМПЕНСАЦИИ ЗАТРАТ ГОСУДАРСТВА</c:v>
                </c:pt>
              </c:strCache>
            </c:strRef>
          </c:cat>
          <c:val>
            <c:numRef>
              <c:f>Лист1!$B$2:$B$7</c:f>
              <c:numCache>
                <c:formatCode>_-* #,##0.0\ _₽_-;\-* #,##0.0\ _₽_-;_-* "-"?\ _₽_-;_-@_-</c:formatCode>
                <c:ptCount val="6"/>
                <c:pt idx="0">
                  <c:v>6700</c:v>
                </c:pt>
                <c:pt idx="1">
                  <c:v>1589</c:v>
                </c:pt>
                <c:pt idx="2">
                  <c:v>23245</c:v>
                </c:pt>
                <c:pt idx="3">
                  <c:v>15647</c:v>
                </c:pt>
                <c:pt idx="4">
                  <c:v>4800.7</c:v>
                </c:pt>
                <c:pt idx="5">
                  <c:v>2850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2.6388888888888878E-2"/>
                  <c:y val="-2.9986524615766029E-2"/>
                </c:manualLayout>
              </c:layout>
              <c:showVal val="1"/>
            </c:dLbl>
            <c:dLbl>
              <c:idx val="1"/>
              <c:layout>
                <c:manualLayout>
                  <c:x val="2.499989063867018E-2"/>
                  <c:y val="-2.7844658112508653E-2"/>
                </c:manualLayout>
              </c:layout>
              <c:showVal val="1"/>
            </c:dLbl>
            <c:dLbl>
              <c:idx val="2"/>
              <c:layout>
                <c:manualLayout>
                  <c:x val="-1.6666666666666701E-2"/>
                  <c:y val="-1.0709473077059301E-2"/>
                </c:manualLayout>
              </c:layout>
              <c:showVal val="1"/>
            </c:dLbl>
            <c:dLbl>
              <c:idx val="3"/>
              <c:layout>
                <c:manualLayout>
                  <c:x val="3.4722222222222224E-2"/>
                  <c:y val="-2.3691457609665751E-2"/>
                </c:manualLayout>
              </c:layout>
              <c:showVal val="1"/>
            </c:dLbl>
            <c:dLbl>
              <c:idx val="4"/>
              <c:layout>
                <c:manualLayout>
                  <c:x val="2.2222222222222202E-2"/>
                  <c:y val="-1.4993262307883016E-2"/>
                </c:manualLayout>
              </c:layout>
              <c:showVal val="1"/>
            </c:dLbl>
            <c:dLbl>
              <c:idx val="5"/>
              <c:layout>
                <c:manualLayout>
                  <c:x val="2.6388888888888878E-2"/>
                  <c:y val="-1.7135156923294818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ДОХОДЫ ОТ ПРОДАЖИ АТИВОВ</c:v>
                </c:pt>
                <c:pt idx="1">
                  <c:v>ПЛАТЕЖИ ПРИ ПОЛЬЗОВАНИИ ПРИРОДНЫМИ РЕСУРСАМИ</c:v>
                </c:pt>
                <c:pt idx="2">
                  <c:v>ДОХОДЫ ОТ ИСПОЛЬЗОВАНИЯ ИМУЩЕСТВА</c:v>
                </c:pt>
                <c:pt idx="3">
                  <c:v>ШТРАФЫ И САНКЦИИ</c:v>
                </c:pt>
                <c:pt idx="4">
                  <c:v>ПРОЧИЕ НЕНАЛОГОВЫЕ ДОХОДЫ</c:v>
                </c:pt>
                <c:pt idx="5">
                  <c:v>ДОХОДЫ ОТ КОМПЕНСАЦИИ ЗАТРАТ ГОСУДАРСТВА</c:v>
                </c:pt>
              </c:strCache>
            </c:strRef>
          </c:cat>
          <c:val>
            <c:numRef>
              <c:f>Лист1!$C$2:$C$7</c:f>
              <c:numCache>
                <c:formatCode>_-* #,##0.0\ _₽_-;\-* #,##0.0\ _₽_-;_-* "-"?\ _₽_-;_-@_-</c:formatCode>
                <c:ptCount val="6"/>
                <c:pt idx="0">
                  <c:v>9472</c:v>
                </c:pt>
                <c:pt idx="1">
                  <c:v>1598.9</c:v>
                </c:pt>
                <c:pt idx="2">
                  <c:v>30345.8</c:v>
                </c:pt>
                <c:pt idx="3">
                  <c:v>16566</c:v>
                </c:pt>
                <c:pt idx="4">
                  <c:v>6737.5</c:v>
                </c:pt>
                <c:pt idx="5">
                  <c:v>5470</c:v>
                </c:pt>
              </c:numCache>
            </c:numRef>
          </c:val>
          <c:shape val="cylinder"/>
        </c:ser>
        <c:dLbls>
          <c:showVal val="1"/>
        </c:dLbls>
        <c:gapWidth val="75"/>
        <c:shape val="box"/>
        <c:axId val="154171264"/>
        <c:axId val="154172800"/>
        <c:axId val="0"/>
      </c:bar3DChart>
      <c:catAx>
        <c:axId val="1541712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5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54172800"/>
        <c:crosses val="autoZero"/>
        <c:auto val="1"/>
        <c:lblAlgn val="ctr"/>
        <c:lblOffset val="100"/>
      </c:catAx>
      <c:valAx>
        <c:axId val="154172800"/>
        <c:scaling>
          <c:orientation val="minMax"/>
        </c:scaling>
        <c:delete val="1"/>
        <c:axPos val="l"/>
        <c:numFmt formatCode="_-* #,##0.0\ _₽_-;\-* #,##0.0\ _₽_-;_-* &quot;-&quot;?\ _₽_-;_-@_-" sourceLinked="1"/>
        <c:majorTickMark val="none"/>
        <c:tickLblPos val="nextTo"/>
        <c:crossAx val="154171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2250973315835525"/>
          <c:y val="8.3530389430191046E-2"/>
          <c:w val="0.46258497375328334"/>
          <c:h val="7.4970696520517521E-2"/>
        </c:manualLayout>
      </c:layout>
      <c:txPr>
        <a:bodyPr/>
        <a:lstStyle/>
        <a:p>
          <a:pPr>
            <a:defRPr sz="2400" b="1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4.8533645454039508E-2"/>
          <c:w val="1"/>
          <c:h val="0.7611158427680737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0"/>
              <c:layout>
                <c:manualLayout>
                  <c:x val="-3.7500000000000006E-2"/>
                  <c:y val="-1.4993262307882936E-2"/>
                </c:manualLayout>
              </c:layout>
              <c:showVal val="1"/>
            </c:dLbl>
            <c:dLbl>
              <c:idx val="1"/>
              <c:layout>
                <c:manualLayout>
                  <c:x val="-3.4722331583552084E-2"/>
                  <c:y val="-2.5702904038061674E-2"/>
                </c:manualLayout>
              </c:layout>
              <c:showVal val="1"/>
            </c:dLbl>
            <c:dLbl>
              <c:idx val="2"/>
              <c:layout>
                <c:manualLayout>
                  <c:x val="5.5555555555555558E-3"/>
                  <c:y val="-8.4303337676368481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6.6042131030447912E-2"/>
                </c:manualLayout>
              </c:layout>
              <c:showVal val="1"/>
            </c:dLbl>
            <c:dLbl>
              <c:idx val="4"/>
              <c:layout>
                <c:manualLayout>
                  <c:x val="1.5277777777777881E-2"/>
                  <c:y val="-8.5675784616474349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ПОСТУПЛЕНИЯ</c:v>
                </c:pt>
              </c:strCache>
            </c:strRef>
          </c:cat>
          <c:val>
            <c:numRef>
              <c:f>Лист1!$B$2:$B$6</c:f>
              <c:numCache>
                <c:formatCode>_-* #,##0.0\ _₽_-;\-* #,##0.0\ _₽_-;_-* "-"?\ _₽_-;_-@_-</c:formatCode>
                <c:ptCount val="5"/>
                <c:pt idx="0">
                  <c:v>71649</c:v>
                </c:pt>
                <c:pt idx="1">
                  <c:v>1054659.2</c:v>
                </c:pt>
                <c:pt idx="2">
                  <c:v>978178.5</c:v>
                </c:pt>
                <c:pt idx="3">
                  <c:v>56446.400000000001</c:v>
                </c:pt>
                <c:pt idx="4">
                  <c:v>6600.7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1.111111111111112E-2"/>
                  <c:y val="-2.2187884726514416E-2"/>
                </c:manualLayout>
              </c:layout>
              <c:showVal val="1"/>
            </c:dLbl>
            <c:dLbl>
              <c:idx val="1"/>
              <c:layout>
                <c:manualLayout>
                  <c:x val="3.4722112860892392E-2"/>
                  <c:y val="-3.613764191136621E-2"/>
                </c:manualLayout>
              </c:layout>
              <c:showVal val="1"/>
            </c:dLbl>
            <c:dLbl>
              <c:idx val="2"/>
              <c:layout>
                <c:manualLayout>
                  <c:x val="5.1388888888888887E-2"/>
                  <c:y val="-3.6412208462001841E-2"/>
                </c:manualLayout>
              </c:layout>
              <c:showVal val="1"/>
            </c:dLbl>
            <c:dLbl>
              <c:idx val="3"/>
              <c:layout>
                <c:manualLayout>
                  <c:x val="2.7777777777777877E-2"/>
                  <c:y val="-1.7135325576414197E-2"/>
                </c:manualLayout>
              </c:layout>
              <c:showVal val="1"/>
            </c:dLbl>
            <c:dLbl>
              <c:idx val="4"/>
              <c:layout>
                <c:manualLayout>
                  <c:x val="2.9166666666666667E-2"/>
                  <c:y val="-4.2837892308237112E-2"/>
                </c:manualLayout>
              </c:layout>
              <c:showVal val="1"/>
            </c:dLbl>
            <c:dLbl>
              <c:idx val="5"/>
              <c:layout>
                <c:manualLayout>
                  <c:x val="2.6388888888888878E-2"/>
                  <c:y val="-1.7135156923294818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ПОСТУПЛЕНИЯ</c:v>
                </c:pt>
              </c:strCache>
            </c:strRef>
          </c:cat>
          <c:val>
            <c:numRef>
              <c:f>Лист1!$C$2:$C$6</c:f>
              <c:numCache>
                <c:formatCode>_-* #,##0.0\ _₽_-;\-* #,##0.0\ _₽_-;_-* "-"?\ _₽_-;_-@_-</c:formatCode>
                <c:ptCount val="5"/>
                <c:pt idx="0">
                  <c:v>71649</c:v>
                </c:pt>
                <c:pt idx="1">
                  <c:v>996276.9</c:v>
                </c:pt>
                <c:pt idx="2">
                  <c:v>980192.1</c:v>
                </c:pt>
                <c:pt idx="3">
                  <c:v>51756.4</c:v>
                </c:pt>
                <c:pt idx="4">
                  <c:v>6600.7</c:v>
                </c:pt>
              </c:numCache>
            </c:numRef>
          </c:val>
        </c:ser>
        <c:dLbls>
          <c:showVal val="1"/>
        </c:dLbls>
        <c:gapWidth val="75"/>
        <c:shape val="cylinder"/>
        <c:axId val="154242048"/>
        <c:axId val="154252032"/>
        <c:axId val="0"/>
      </c:bar3DChart>
      <c:catAx>
        <c:axId val="1542420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5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54252032"/>
        <c:crosses val="autoZero"/>
        <c:auto val="1"/>
        <c:lblAlgn val="ctr"/>
        <c:lblOffset val="100"/>
      </c:catAx>
      <c:valAx>
        <c:axId val="154252032"/>
        <c:scaling>
          <c:orientation val="minMax"/>
        </c:scaling>
        <c:delete val="1"/>
        <c:axPos val="l"/>
        <c:numFmt formatCode="_-* #,##0.0\ _₽_-;\-* #,##0.0\ _₽_-;_-* &quot;-&quot;?\ _₽_-;_-@_-" sourceLinked="1"/>
        <c:majorTickMark val="none"/>
        <c:tickLblPos val="nextTo"/>
        <c:crossAx val="154242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3084306649168889"/>
          <c:y val="0.20395997524172216"/>
          <c:w val="0.46675164041994749"/>
          <c:h val="7.4970696520517521E-2"/>
        </c:manualLayout>
      </c:layout>
      <c:txPr>
        <a:bodyPr/>
        <a:lstStyle/>
        <a:p>
          <a:pPr>
            <a:defRPr sz="2400" b="1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FF1F1-2908-448B-94A6-46624C007986}" type="doc">
      <dgm:prSet loTypeId="urn:microsoft.com/office/officeart/2005/8/layout/hierarchy6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5A4567A-FF93-41BF-9C07-D6AA8C1CE0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ДОРОЖНЫЙ ФОНД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59DA650-8DD9-4045-A2EC-1223C8466CC4}" type="parTrans" cxnId="{6D8B3966-0F8F-4422-BD3B-19308F07CC42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FDEF5CB-F2A1-4A6C-8996-869FA59E3F80}" type="sibTrans" cxnId="{6D8B3966-0F8F-4422-BD3B-19308F07CC42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087FDB4-4845-44E3-B029-E7448A51044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ДОХОДЫ</a:t>
          </a:r>
        </a:p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74 184,0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202FADB-C6DA-40E4-8089-8D7747786616}" type="parTrans" cxnId="{52BCC3D3-E7B9-4722-9A96-CD7EB14F5A7C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09147E3-AA5A-4EFC-A008-0E591D7A8B43}" type="sibTrans" cxnId="{52BCC3D3-E7B9-4722-9A96-CD7EB14F5A7C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CE4D0F4-D0B0-4CE0-B746-275F03A6D390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АКЦИЗЫ</a:t>
          </a:r>
        </a:p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27 610,0</a:t>
          </a:r>
          <a:endParaRPr lang="ru-RU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74A2A9F-1336-4ECC-887D-3AA98AEDACB3}" type="parTrans" cxnId="{857DA9B4-445C-4C17-B04A-8CDB0DD44C31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551EF16-4BD8-41B3-9721-E927FC58E9E6}" type="sibTrans" cxnId="{857DA9B4-445C-4C17-B04A-8CDB0DD44C31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26BCEB3-2FD2-4E4D-92EC-481F0B7C451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СУБСИДИИ</a:t>
          </a:r>
        </a:p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46 541,2</a:t>
          </a:r>
          <a:endParaRPr lang="ru-RU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D75C792-E445-4916-9C01-A9D64A9F2672}" type="parTrans" cxnId="{55D5CCC2-4D3D-41B3-8193-CBA08C0961A6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167D22B-CFA8-4815-B4FA-D17ADA0C9065}" type="sibTrans" cxnId="{55D5CCC2-4D3D-41B3-8193-CBA08C0961A6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30FDEAE-885D-4650-8574-6634CF5A6E4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РАСХОДЫ</a:t>
          </a:r>
        </a:p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76 300,9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41CB898-ECEC-4D08-9DAA-3FA3AB2277FC}" type="parTrans" cxnId="{A4662D92-3B20-437F-BD6F-C4B010D9C9A9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F8E2841-528B-4CAA-8748-2920F1BC4695}" type="sibTrans" cxnId="{A4662D92-3B20-437F-BD6F-C4B010D9C9A9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B266209-A620-43F0-ACB4-915607A7148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РЕМОНТ ДОРОГ</a:t>
          </a:r>
        </a:p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34 664,5</a:t>
          </a:r>
          <a:endParaRPr lang="ru-RU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C9EE395-DEC2-4770-8E1F-2A830ADAC0BB}" type="parTrans" cxnId="{A475FC01-9A64-4C9C-B11D-6F7220D921E0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2678317-4E48-4FC5-9FF4-70416F2985D4}" type="sibTrans" cxnId="{A475FC01-9A64-4C9C-B11D-6F7220D921E0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F53350A-A60D-4A60-AFC1-46236EC3B78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СРЕДСТВА ГРАЖДАН </a:t>
          </a:r>
          <a:r>
            <a:rPr lang="ru-RU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32,8</a:t>
          </a:r>
          <a:endParaRPr lang="ru-RU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3514BDC-A5A2-49BF-B6B3-0E88DEC48E34}" type="parTrans" cxnId="{262F7680-902B-47AB-9D38-62122C1A90AF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9CD4D6B-84C9-4A0B-A357-0FC17E753617}" type="sibTrans" cxnId="{262F7680-902B-47AB-9D38-62122C1A90AF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CA28188A-ACF6-44DB-94E3-7D7B5C0CF1CC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СОДЕРЖАНИЕ ДОРОГ</a:t>
          </a:r>
        </a:p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41 636,4</a:t>
          </a:r>
          <a:endParaRPr lang="ru-RU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FD767DD-743E-4557-8CF7-CBFF541FCDAB}" type="parTrans" cxnId="{0F0008FD-4114-4AC0-B5D7-67F7DBEF3EC9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0525998-369A-4B3F-B4C3-D5BD92A61FE1}" type="sibTrans" cxnId="{0F0008FD-4114-4AC0-B5D7-67F7DBEF3EC9}">
      <dgm:prSet/>
      <dgm:spPr/>
      <dgm:t>
        <a:bodyPr/>
        <a:lstStyle/>
        <a:p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7DDF4A8-7484-40A6-8503-A9EF1085D94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ЗИМНЕЕ СОДЕРЖАНИЕ</a:t>
          </a:r>
        </a:p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970,9</a:t>
          </a:r>
          <a:endParaRPr lang="ru-RU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E4E5805-941C-4463-BBDF-F8A5EB15B4AC}" type="parTrans" cxnId="{61797CEC-716E-4A16-AC20-C3EE6F97249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1BA0AE6-7B87-4BA8-BD5E-5CBD4981BC41}" type="sibTrans" cxnId="{61797CEC-716E-4A16-AC20-C3EE6F97249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4B56B72-08C6-439C-8145-CC8392DA34F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ТЕКУЩЕЕ СОДЕРЖАНИЕ</a:t>
          </a:r>
        </a:p>
        <a:p>
          <a:r>
            <a:rPr lang="ru-RU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40 665,5</a:t>
          </a:r>
          <a:endParaRPr lang="ru-RU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58BEB85-F825-4A7F-999F-3F7D949450CF}" type="parTrans" cxnId="{C3104F14-31E7-4B15-B1A6-47269A56471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16DA56A-71F2-4FFB-9EA1-AA136A7D9953}" type="sibTrans" cxnId="{C3104F14-31E7-4B15-B1A6-47269A56471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6E8DA88-CA40-481C-82D4-CBDCAE2013D8}" type="pres">
      <dgm:prSet presAssocID="{196FF1F1-2908-448B-94A6-46624C00798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6525C-0E8F-4B07-BA19-D8EF38298FB8}" type="pres">
      <dgm:prSet presAssocID="{196FF1F1-2908-448B-94A6-46624C007986}" presName="hierFlow" presStyleCnt="0"/>
      <dgm:spPr/>
    </dgm:pt>
    <dgm:pt modelId="{C40A2FE9-0A95-437E-94E1-2EEA15FF23A1}" type="pres">
      <dgm:prSet presAssocID="{196FF1F1-2908-448B-94A6-46624C00798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62ED352-2E18-4FDD-A031-5381D23FB107}" type="pres">
      <dgm:prSet presAssocID="{05A4567A-FF93-41BF-9C07-D6AA8C1CE0A2}" presName="Name14" presStyleCnt="0"/>
      <dgm:spPr/>
    </dgm:pt>
    <dgm:pt modelId="{ABF9C7A3-6F37-483F-9EF4-A83B0D17D2C6}" type="pres">
      <dgm:prSet presAssocID="{05A4567A-FF93-41BF-9C07-D6AA8C1CE0A2}" presName="level1Shape" presStyleLbl="node0" presStyleIdx="0" presStyleCnt="1" custScaleX="203182" custLinFactNeighborX="-8962" custLinFactNeighborY="-52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F1F318-22B7-43D6-9CBE-B37F28B34363}" type="pres">
      <dgm:prSet presAssocID="{05A4567A-FF93-41BF-9C07-D6AA8C1CE0A2}" presName="hierChild2" presStyleCnt="0"/>
      <dgm:spPr/>
    </dgm:pt>
    <dgm:pt modelId="{1F6AFD5E-595D-4CD3-BBD7-A417E374F3E4}" type="pres">
      <dgm:prSet presAssocID="{9202FADB-C6DA-40E4-8089-8D7747786616}" presName="Name19" presStyleLbl="parChTrans1D2" presStyleIdx="0" presStyleCnt="2"/>
      <dgm:spPr/>
      <dgm:t>
        <a:bodyPr/>
        <a:lstStyle/>
        <a:p>
          <a:endParaRPr lang="ru-RU"/>
        </a:p>
      </dgm:t>
    </dgm:pt>
    <dgm:pt modelId="{79FDDE16-8E28-4AB6-9B5D-C17CBE469A7E}" type="pres">
      <dgm:prSet presAssocID="{F087FDB4-4845-44E3-B029-E7448A51044C}" presName="Name21" presStyleCnt="0"/>
      <dgm:spPr/>
    </dgm:pt>
    <dgm:pt modelId="{C1C70B97-1453-4231-86FD-0018F79C6E8A}" type="pres">
      <dgm:prSet presAssocID="{F087FDB4-4845-44E3-B029-E7448A51044C}" presName="level2Shape" presStyleLbl="node2" presStyleIdx="0" presStyleCnt="2" custLinFactNeighborX="-1907" custLinFactNeighborY="916"/>
      <dgm:spPr/>
      <dgm:t>
        <a:bodyPr/>
        <a:lstStyle/>
        <a:p>
          <a:endParaRPr lang="ru-RU"/>
        </a:p>
      </dgm:t>
    </dgm:pt>
    <dgm:pt modelId="{642D1B6B-E70F-4EFE-BFBD-B9316B12EEA7}" type="pres">
      <dgm:prSet presAssocID="{F087FDB4-4845-44E3-B029-E7448A51044C}" presName="hierChild3" presStyleCnt="0"/>
      <dgm:spPr/>
    </dgm:pt>
    <dgm:pt modelId="{A68E7E9A-C8F8-4A08-9F1E-734F20D0E60C}" type="pres">
      <dgm:prSet presAssocID="{774A2A9F-1336-4ECC-887D-3AA98AEDACB3}" presName="Name19" presStyleLbl="parChTrans1D3" presStyleIdx="0" presStyleCnt="5"/>
      <dgm:spPr/>
      <dgm:t>
        <a:bodyPr/>
        <a:lstStyle/>
        <a:p>
          <a:endParaRPr lang="ru-RU"/>
        </a:p>
      </dgm:t>
    </dgm:pt>
    <dgm:pt modelId="{053788E7-895C-4A7F-923F-AB2445591E5E}" type="pres">
      <dgm:prSet presAssocID="{ECE4D0F4-D0B0-4CE0-B746-275F03A6D390}" presName="Name21" presStyleCnt="0"/>
      <dgm:spPr/>
    </dgm:pt>
    <dgm:pt modelId="{CC3B72E8-7476-41CD-94C9-44DF0F6631D9}" type="pres">
      <dgm:prSet presAssocID="{ECE4D0F4-D0B0-4CE0-B746-275F03A6D390}" presName="level2Shape" presStyleLbl="node3" presStyleIdx="0" presStyleCnt="5" custLinFactNeighborX="10169" custLinFactNeighborY="-2400"/>
      <dgm:spPr/>
      <dgm:t>
        <a:bodyPr/>
        <a:lstStyle/>
        <a:p>
          <a:endParaRPr lang="ru-RU"/>
        </a:p>
      </dgm:t>
    </dgm:pt>
    <dgm:pt modelId="{5858A064-419E-4336-A45A-05D410A4D8B0}" type="pres">
      <dgm:prSet presAssocID="{ECE4D0F4-D0B0-4CE0-B746-275F03A6D390}" presName="hierChild3" presStyleCnt="0"/>
      <dgm:spPr/>
    </dgm:pt>
    <dgm:pt modelId="{2CF99671-9879-486C-8AF1-DD1832E8C5A9}" type="pres">
      <dgm:prSet presAssocID="{AD75C792-E445-4916-9C01-A9D64A9F2672}" presName="Name19" presStyleLbl="parChTrans1D3" presStyleIdx="1" presStyleCnt="5"/>
      <dgm:spPr/>
      <dgm:t>
        <a:bodyPr/>
        <a:lstStyle/>
        <a:p>
          <a:endParaRPr lang="ru-RU"/>
        </a:p>
      </dgm:t>
    </dgm:pt>
    <dgm:pt modelId="{4C5EB10F-BC0A-4066-8FE1-1E72F4DAA46C}" type="pres">
      <dgm:prSet presAssocID="{026BCEB3-2FD2-4E4D-92EC-481F0B7C4511}" presName="Name21" presStyleCnt="0"/>
      <dgm:spPr/>
    </dgm:pt>
    <dgm:pt modelId="{83E58BF3-4B6D-4A1D-B99A-7A12E6D767C3}" type="pres">
      <dgm:prSet presAssocID="{026BCEB3-2FD2-4E4D-92EC-481F0B7C4511}" presName="level2Shape" presStyleLbl="node3" presStyleIdx="1" presStyleCnt="5" custLinFactX="16017" custLinFactNeighborX="100000" custLinFactNeighborY="-2399"/>
      <dgm:spPr/>
      <dgm:t>
        <a:bodyPr/>
        <a:lstStyle/>
        <a:p>
          <a:endParaRPr lang="ru-RU"/>
        </a:p>
      </dgm:t>
    </dgm:pt>
    <dgm:pt modelId="{08054749-4E93-45EF-B436-403798EFDD61}" type="pres">
      <dgm:prSet presAssocID="{026BCEB3-2FD2-4E4D-92EC-481F0B7C4511}" presName="hierChild3" presStyleCnt="0"/>
      <dgm:spPr/>
    </dgm:pt>
    <dgm:pt modelId="{B4E68AAA-B3D1-4001-B482-8E1466FAAF2F}" type="pres">
      <dgm:prSet presAssocID="{B3514BDC-A5A2-49BF-B6B3-0E88DEC48E34}" presName="Name19" presStyleLbl="parChTrans1D3" presStyleIdx="2" presStyleCnt="5"/>
      <dgm:spPr/>
      <dgm:t>
        <a:bodyPr/>
        <a:lstStyle/>
        <a:p>
          <a:endParaRPr lang="ru-RU"/>
        </a:p>
      </dgm:t>
    </dgm:pt>
    <dgm:pt modelId="{A7D4A8ED-210E-4901-A5BB-DF8841D1E6F4}" type="pres">
      <dgm:prSet presAssocID="{FF53350A-A60D-4A60-AFC1-46236EC3B78B}" presName="Name21" presStyleCnt="0"/>
      <dgm:spPr/>
    </dgm:pt>
    <dgm:pt modelId="{02D72709-AA16-468B-A5BC-E7B1367DD16D}" type="pres">
      <dgm:prSet presAssocID="{FF53350A-A60D-4A60-AFC1-46236EC3B78B}" presName="level2Shape" presStyleLbl="node3" presStyleIdx="2" presStyleCnt="5" custLinFactX="-31907" custLinFactNeighborX="-100000" custLinFactNeighborY="78003"/>
      <dgm:spPr/>
      <dgm:t>
        <a:bodyPr/>
        <a:lstStyle/>
        <a:p>
          <a:endParaRPr lang="ru-RU"/>
        </a:p>
      </dgm:t>
    </dgm:pt>
    <dgm:pt modelId="{58B7CAFF-7099-4380-8877-9864F2895677}" type="pres">
      <dgm:prSet presAssocID="{FF53350A-A60D-4A60-AFC1-46236EC3B78B}" presName="hierChild3" presStyleCnt="0"/>
      <dgm:spPr/>
    </dgm:pt>
    <dgm:pt modelId="{5015867F-98CB-4BEE-ABD3-98A42B7298F1}" type="pres">
      <dgm:prSet presAssocID="{441CB898-ECEC-4D08-9DAA-3FA3AB2277FC}" presName="Name19" presStyleLbl="parChTrans1D2" presStyleIdx="1" presStyleCnt="2"/>
      <dgm:spPr/>
      <dgm:t>
        <a:bodyPr/>
        <a:lstStyle/>
        <a:p>
          <a:endParaRPr lang="ru-RU"/>
        </a:p>
      </dgm:t>
    </dgm:pt>
    <dgm:pt modelId="{FD139AD1-FF4F-4871-AC2C-C38F38445CFF}" type="pres">
      <dgm:prSet presAssocID="{930FDEAE-885D-4650-8574-6634CF5A6E41}" presName="Name21" presStyleCnt="0"/>
      <dgm:spPr/>
    </dgm:pt>
    <dgm:pt modelId="{ACCE5B41-3D95-48A0-AB75-3B2E5B9D153E}" type="pres">
      <dgm:prSet presAssocID="{930FDEAE-885D-4650-8574-6634CF5A6E41}" presName="level2Shape" presStyleLbl="node2" presStyleIdx="1" presStyleCnt="2"/>
      <dgm:spPr/>
      <dgm:t>
        <a:bodyPr/>
        <a:lstStyle/>
        <a:p>
          <a:endParaRPr lang="ru-RU"/>
        </a:p>
      </dgm:t>
    </dgm:pt>
    <dgm:pt modelId="{03325193-E62E-4D98-A27E-4C1614CBB291}" type="pres">
      <dgm:prSet presAssocID="{930FDEAE-885D-4650-8574-6634CF5A6E41}" presName="hierChild3" presStyleCnt="0"/>
      <dgm:spPr/>
    </dgm:pt>
    <dgm:pt modelId="{E6FCB39E-FBCC-4E86-8463-95847365F390}" type="pres">
      <dgm:prSet presAssocID="{7C9EE395-DEC2-4770-8E1F-2A830ADAC0BB}" presName="Name19" presStyleLbl="parChTrans1D3" presStyleIdx="3" presStyleCnt="5"/>
      <dgm:spPr/>
      <dgm:t>
        <a:bodyPr/>
        <a:lstStyle/>
        <a:p>
          <a:endParaRPr lang="ru-RU"/>
        </a:p>
      </dgm:t>
    </dgm:pt>
    <dgm:pt modelId="{4121F14D-B87C-4F0D-ABE2-276F3572BA61}" type="pres">
      <dgm:prSet presAssocID="{5B266209-A620-43F0-ACB4-915607A7148A}" presName="Name21" presStyleCnt="0"/>
      <dgm:spPr/>
    </dgm:pt>
    <dgm:pt modelId="{17F887DD-6391-4A4F-9C90-E9F3A25C824E}" type="pres">
      <dgm:prSet presAssocID="{5B266209-A620-43F0-ACB4-915607A7148A}" presName="level2Shape" presStyleLbl="node3" presStyleIdx="3" presStyleCnt="5"/>
      <dgm:spPr/>
      <dgm:t>
        <a:bodyPr/>
        <a:lstStyle/>
        <a:p>
          <a:endParaRPr lang="ru-RU"/>
        </a:p>
      </dgm:t>
    </dgm:pt>
    <dgm:pt modelId="{635BAFC2-7AEF-44E3-B425-5DF56D692340}" type="pres">
      <dgm:prSet presAssocID="{5B266209-A620-43F0-ACB4-915607A7148A}" presName="hierChild3" presStyleCnt="0"/>
      <dgm:spPr/>
    </dgm:pt>
    <dgm:pt modelId="{B1CB5493-A5DE-4C83-A96F-FD969D8DC035}" type="pres">
      <dgm:prSet presAssocID="{9FD767DD-743E-4557-8CF7-CBFF541FCDAB}" presName="Name19" presStyleLbl="parChTrans1D3" presStyleIdx="4" presStyleCnt="5"/>
      <dgm:spPr/>
      <dgm:t>
        <a:bodyPr/>
        <a:lstStyle/>
        <a:p>
          <a:endParaRPr lang="ru-RU"/>
        </a:p>
      </dgm:t>
    </dgm:pt>
    <dgm:pt modelId="{3F133A15-AA64-4A7E-B02C-128F78950C9A}" type="pres">
      <dgm:prSet presAssocID="{CA28188A-ACF6-44DB-94E3-7D7B5C0CF1CC}" presName="Name21" presStyleCnt="0"/>
      <dgm:spPr/>
    </dgm:pt>
    <dgm:pt modelId="{C63A41DE-AA9D-40D0-9E03-521045EA7BF8}" type="pres">
      <dgm:prSet presAssocID="{CA28188A-ACF6-44DB-94E3-7D7B5C0CF1CC}" presName="level2Shape" presStyleLbl="node3" presStyleIdx="4" presStyleCnt="5" custScaleX="114327"/>
      <dgm:spPr/>
      <dgm:t>
        <a:bodyPr/>
        <a:lstStyle/>
        <a:p>
          <a:endParaRPr lang="ru-RU"/>
        </a:p>
      </dgm:t>
    </dgm:pt>
    <dgm:pt modelId="{C2493416-6960-4038-94C7-3B0DE4B550FA}" type="pres">
      <dgm:prSet presAssocID="{CA28188A-ACF6-44DB-94E3-7D7B5C0CF1CC}" presName="hierChild3" presStyleCnt="0"/>
      <dgm:spPr/>
    </dgm:pt>
    <dgm:pt modelId="{38BFBA3E-40CB-4BC9-BED4-FEBF8815C653}" type="pres">
      <dgm:prSet presAssocID="{8E4E5805-941C-4463-BBDF-F8A5EB15B4AC}" presName="Name19" presStyleLbl="parChTrans1D4" presStyleIdx="0" presStyleCnt="2"/>
      <dgm:spPr/>
      <dgm:t>
        <a:bodyPr/>
        <a:lstStyle/>
        <a:p>
          <a:endParaRPr lang="ru-RU"/>
        </a:p>
      </dgm:t>
    </dgm:pt>
    <dgm:pt modelId="{BA088AEA-AC6B-4A45-9045-204608032DCD}" type="pres">
      <dgm:prSet presAssocID="{37DDF4A8-7484-40A6-8503-A9EF1085D947}" presName="Name21" presStyleCnt="0"/>
      <dgm:spPr/>
    </dgm:pt>
    <dgm:pt modelId="{9D0F4D55-D727-48A8-884C-0760CD4C2804}" type="pres">
      <dgm:prSet presAssocID="{37DDF4A8-7484-40A6-8503-A9EF1085D947}" presName="level2Shape" presStyleLbl="node4" presStyleIdx="0" presStyleCnt="2" custScaleX="118590"/>
      <dgm:spPr/>
      <dgm:t>
        <a:bodyPr/>
        <a:lstStyle/>
        <a:p>
          <a:endParaRPr lang="ru-RU"/>
        </a:p>
      </dgm:t>
    </dgm:pt>
    <dgm:pt modelId="{1782F8AC-20D6-49E4-96C9-014F5F894E39}" type="pres">
      <dgm:prSet presAssocID="{37DDF4A8-7484-40A6-8503-A9EF1085D947}" presName="hierChild3" presStyleCnt="0"/>
      <dgm:spPr/>
    </dgm:pt>
    <dgm:pt modelId="{F4D4CC03-5826-4BC1-8E86-79DB909CA240}" type="pres">
      <dgm:prSet presAssocID="{858BEB85-F825-4A7F-999F-3F7D949450CF}" presName="Name19" presStyleLbl="parChTrans1D4" presStyleIdx="1" presStyleCnt="2"/>
      <dgm:spPr/>
      <dgm:t>
        <a:bodyPr/>
        <a:lstStyle/>
        <a:p>
          <a:endParaRPr lang="ru-RU"/>
        </a:p>
      </dgm:t>
    </dgm:pt>
    <dgm:pt modelId="{E03DA6B4-7717-4E21-B964-AC492653C7CC}" type="pres">
      <dgm:prSet presAssocID="{94B56B72-08C6-439C-8145-CC8392DA34F2}" presName="Name21" presStyleCnt="0"/>
      <dgm:spPr/>
    </dgm:pt>
    <dgm:pt modelId="{5DD05450-4EC6-4468-AE6E-575A64190A46}" type="pres">
      <dgm:prSet presAssocID="{94B56B72-08C6-439C-8145-CC8392DA34F2}" presName="level2Shape" presStyleLbl="node4" presStyleIdx="1" presStyleCnt="2" custScaleX="118590" custLinFactNeighborX="-9007" custLinFactNeighborY="-90"/>
      <dgm:spPr/>
      <dgm:t>
        <a:bodyPr/>
        <a:lstStyle/>
        <a:p>
          <a:endParaRPr lang="ru-RU"/>
        </a:p>
      </dgm:t>
    </dgm:pt>
    <dgm:pt modelId="{F900EB68-4A7E-41EE-B6A6-8BBF0B7E6617}" type="pres">
      <dgm:prSet presAssocID="{94B56B72-08C6-439C-8145-CC8392DA34F2}" presName="hierChild3" presStyleCnt="0"/>
      <dgm:spPr/>
    </dgm:pt>
    <dgm:pt modelId="{A94B7CA2-EC67-40DB-89AE-F1CE52836878}" type="pres">
      <dgm:prSet presAssocID="{196FF1F1-2908-448B-94A6-46624C007986}" presName="bgShapesFlow" presStyleCnt="0"/>
      <dgm:spPr/>
    </dgm:pt>
  </dgm:ptLst>
  <dgm:cxnLst>
    <dgm:cxn modelId="{A475FC01-9A64-4C9C-B11D-6F7220D921E0}" srcId="{930FDEAE-885D-4650-8574-6634CF5A6E41}" destId="{5B266209-A620-43F0-ACB4-915607A7148A}" srcOrd="0" destOrd="0" parTransId="{7C9EE395-DEC2-4770-8E1F-2A830ADAC0BB}" sibTransId="{32678317-4E48-4FC5-9FF4-70416F2985D4}"/>
    <dgm:cxn modelId="{8D12C12C-C5DD-445A-97B9-CB50878A213C}" type="presOf" srcId="{7C9EE395-DEC2-4770-8E1F-2A830ADAC0BB}" destId="{E6FCB39E-FBCC-4E86-8463-95847365F390}" srcOrd="0" destOrd="0" presId="urn:microsoft.com/office/officeart/2005/8/layout/hierarchy6"/>
    <dgm:cxn modelId="{C3104F14-31E7-4B15-B1A6-47269A564718}" srcId="{CA28188A-ACF6-44DB-94E3-7D7B5C0CF1CC}" destId="{94B56B72-08C6-439C-8145-CC8392DA34F2}" srcOrd="1" destOrd="0" parTransId="{858BEB85-F825-4A7F-999F-3F7D949450CF}" sibTransId="{716DA56A-71F2-4FFB-9EA1-AA136A7D9953}"/>
    <dgm:cxn modelId="{B6D22BCE-F83E-47B1-A974-90397B61F84B}" type="presOf" srcId="{F087FDB4-4845-44E3-B029-E7448A51044C}" destId="{C1C70B97-1453-4231-86FD-0018F79C6E8A}" srcOrd="0" destOrd="0" presId="urn:microsoft.com/office/officeart/2005/8/layout/hierarchy6"/>
    <dgm:cxn modelId="{262F7680-902B-47AB-9D38-62122C1A90AF}" srcId="{F087FDB4-4845-44E3-B029-E7448A51044C}" destId="{FF53350A-A60D-4A60-AFC1-46236EC3B78B}" srcOrd="2" destOrd="0" parTransId="{B3514BDC-A5A2-49BF-B6B3-0E88DEC48E34}" sibTransId="{59CD4D6B-84C9-4A0B-A357-0FC17E753617}"/>
    <dgm:cxn modelId="{933B21B8-518B-43C2-B771-BE537BB1343F}" type="presOf" srcId="{9202FADB-C6DA-40E4-8089-8D7747786616}" destId="{1F6AFD5E-595D-4CD3-BBD7-A417E374F3E4}" srcOrd="0" destOrd="0" presId="urn:microsoft.com/office/officeart/2005/8/layout/hierarchy6"/>
    <dgm:cxn modelId="{FEE190E4-8F42-4A18-B260-305F68B603B5}" type="presOf" srcId="{026BCEB3-2FD2-4E4D-92EC-481F0B7C4511}" destId="{83E58BF3-4B6D-4A1D-B99A-7A12E6D767C3}" srcOrd="0" destOrd="0" presId="urn:microsoft.com/office/officeart/2005/8/layout/hierarchy6"/>
    <dgm:cxn modelId="{43C7784B-32AE-43E4-A08F-E89CB108E2D7}" type="presOf" srcId="{930FDEAE-885D-4650-8574-6634CF5A6E41}" destId="{ACCE5B41-3D95-48A0-AB75-3B2E5B9D153E}" srcOrd="0" destOrd="0" presId="urn:microsoft.com/office/officeart/2005/8/layout/hierarchy6"/>
    <dgm:cxn modelId="{A938338B-C6FA-4CE6-9A5A-BBA0A715B8E2}" type="presOf" srcId="{37DDF4A8-7484-40A6-8503-A9EF1085D947}" destId="{9D0F4D55-D727-48A8-884C-0760CD4C2804}" srcOrd="0" destOrd="0" presId="urn:microsoft.com/office/officeart/2005/8/layout/hierarchy6"/>
    <dgm:cxn modelId="{B2EE4D47-2307-4092-AEF8-E76812BC7FEF}" type="presOf" srcId="{9FD767DD-743E-4557-8CF7-CBFF541FCDAB}" destId="{B1CB5493-A5DE-4C83-A96F-FD969D8DC035}" srcOrd="0" destOrd="0" presId="urn:microsoft.com/office/officeart/2005/8/layout/hierarchy6"/>
    <dgm:cxn modelId="{F95C180C-4FE5-4D10-85D5-55059C8D4527}" type="presOf" srcId="{196FF1F1-2908-448B-94A6-46624C007986}" destId="{26E8DA88-CA40-481C-82D4-CBDCAE2013D8}" srcOrd="0" destOrd="0" presId="urn:microsoft.com/office/officeart/2005/8/layout/hierarchy6"/>
    <dgm:cxn modelId="{567891FB-EA37-4BFB-B2F2-D09F06ACC711}" type="presOf" srcId="{94B56B72-08C6-439C-8145-CC8392DA34F2}" destId="{5DD05450-4EC6-4468-AE6E-575A64190A46}" srcOrd="0" destOrd="0" presId="urn:microsoft.com/office/officeart/2005/8/layout/hierarchy6"/>
    <dgm:cxn modelId="{A4662D92-3B20-437F-BD6F-C4B010D9C9A9}" srcId="{05A4567A-FF93-41BF-9C07-D6AA8C1CE0A2}" destId="{930FDEAE-885D-4650-8574-6634CF5A6E41}" srcOrd="1" destOrd="0" parTransId="{441CB898-ECEC-4D08-9DAA-3FA3AB2277FC}" sibTransId="{DF8E2841-528B-4CAA-8748-2920F1BC4695}"/>
    <dgm:cxn modelId="{6D8B3966-0F8F-4422-BD3B-19308F07CC42}" srcId="{196FF1F1-2908-448B-94A6-46624C007986}" destId="{05A4567A-FF93-41BF-9C07-D6AA8C1CE0A2}" srcOrd="0" destOrd="0" parTransId="{459DA650-8DD9-4045-A2EC-1223C8466CC4}" sibTransId="{2FDEF5CB-F2A1-4A6C-8996-869FA59E3F80}"/>
    <dgm:cxn modelId="{55D5CCC2-4D3D-41B3-8193-CBA08C0961A6}" srcId="{F087FDB4-4845-44E3-B029-E7448A51044C}" destId="{026BCEB3-2FD2-4E4D-92EC-481F0B7C4511}" srcOrd="1" destOrd="0" parTransId="{AD75C792-E445-4916-9C01-A9D64A9F2672}" sibTransId="{E167D22B-CFA8-4815-B4FA-D17ADA0C9065}"/>
    <dgm:cxn modelId="{61797CEC-716E-4A16-AC20-C3EE6F97249F}" srcId="{CA28188A-ACF6-44DB-94E3-7D7B5C0CF1CC}" destId="{37DDF4A8-7484-40A6-8503-A9EF1085D947}" srcOrd="0" destOrd="0" parTransId="{8E4E5805-941C-4463-BBDF-F8A5EB15B4AC}" sibTransId="{31BA0AE6-7B87-4BA8-BD5E-5CBD4981BC41}"/>
    <dgm:cxn modelId="{3EEB25D7-B686-49CB-9D76-0ECA9CD7BAB9}" type="presOf" srcId="{5B266209-A620-43F0-ACB4-915607A7148A}" destId="{17F887DD-6391-4A4F-9C90-E9F3A25C824E}" srcOrd="0" destOrd="0" presId="urn:microsoft.com/office/officeart/2005/8/layout/hierarchy6"/>
    <dgm:cxn modelId="{00E7344E-C73B-4587-A40A-989423C69393}" type="presOf" srcId="{441CB898-ECEC-4D08-9DAA-3FA3AB2277FC}" destId="{5015867F-98CB-4BEE-ABD3-98A42B7298F1}" srcOrd="0" destOrd="0" presId="urn:microsoft.com/office/officeart/2005/8/layout/hierarchy6"/>
    <dgm:cxn modelId="{0F0008FD-4114-4AC0-B5D7-67F7DBEF3EC9}" srcId="{930FDEAE-885D-4650-8574-6634CF5A6E41}" destId="{CA28188A-ACF6-44DB-94E3-7D7B5C0CF1CC}" srcOrd="1" destOrd="0" parTransId="{9FD767DD-743E-4557-8CF7-CBFF541FCDAB}" sibTransId="{40525998-369A-4B3F-B4C3-D5BD92A61FE1}"/>
    <dgm:cxn modelId="{15C04C64-E6F3-43ED-8249-E1B3AC1536B4}" type="presOf" srcId="{AD75C792-E445-4916-9C01-A9D64A9F2672}" destId="{2CF99671-9879-486C-8AF1-DD1832E8C5A9}" srcOrd="0" destOrd="0" presId="urn:microsoft.com/office/officeart/2005/8/layout/hierarchy6"/>
    <dgm:cxn modelId="{E050D4A2-0B53-40C8-9C68-A8FAC0D2AA67}" type="presOf" srcId="{FF53350A-A60D-4A60-AFC1-46236EC3B78B}" destId="{02D72709-AA16-468B-A5BC-E7B1367DD16D}" srcOrd="0" destOrd="0" presId="urn:microsoft.com/office/officeart/2005/8/layout/hierarchy6"/>
    <dgm:cxn modelId="{D9CE9067-6A2F-4708-A661-6D4753324FE6}" type="presOf" srcId="{05A4567A-FF93-41BF-9C07-D6AA8C1CE0A2}" destId="{ABF9C7A3-6F37-483F-9EF4-A83B0D17D2C6}" srcOrd="0" destOrd="0" presId="urn:microsoft.com/office/officeart/2005/8/layout/hierarchy6"/>
    <dgm:cxn modelId="{6D495847-8F6F-4F5C-AD46-4EFF493DA09D}" type="presOf" srcId="{B3514BDC-A5A2-49BF-B6B3-0E88DEC48E34}" destId="{B4E68AAA-B3D1-4001-B482-8E1466FAAF2F}" srcOrd="0" destOrd="0" presId="urn:microsoft.com/office/officeart/2005/8/layout/hierarchy6"/>
    <dgm:cxn modelId="{97A4E6D8-E148-46E4-B384-D3796DFFAE47}" type="presOf" srcId="{858BEB85-F825-4A7F-999F-3F7D949450CF}" destId="{F4D4CC03-5826-4BC1-8E86-79DB909CA240}" srcOrd="0" destOrd="0" presId="urn:microsoft.com/office/officeart/2005/8/layout/hierarchy6"/>
    <dgm:cxn modelId="{700706C3-04FC-4286-914F-137DA9895CF3}" type="presOf" srcId="{CA28188A-ACF6-44DB-94E3-7D7B5C0CF1CC}" destId="{C63A41DE-AA9D-40D0-9E03-521045EA7BF8}" srcOrd="0" destOrd="0" presId="urn:microsoft.com/office/officeart/2005/8/layout/hierarchy6"/>
    <dgm:cxn modelId="{857DA9B4-445C-4C17-B04A-8CDB0DD44C31}" srcId="{F087FDB4-4845-44E3-B029-E7448A51044C}" destId="{ECE4D0F4-D0B0-4CE0-B746-275F03A6D390}" srcOrd="0" destOrd="0" parTransId="{774A2A9F-1336-4ECC-887D-3AA98AEDACB3}" sibTransId="{4551EF16-4BD8-41B3-9721-E927FC58E9E6}"/>
    <dgm:cxn modelId="{52BCC3D3-E7B9-4722-9A96-CD7EB14F5A7C}" srcId="{05A4567A-FF93-41BF-9C07-D6AA8C1CE0A2}" destId="{F087FDB4-4845-44E3-B029-E7448A51044C}" srcOrd="0" destOrd="0" parTransId="{9202FADB-C6DA-40E4-8089-8D7747786616}" sibTransId="{809147E3-AA5A-4EFC-A008-0E591D7A8B43}"/>
    <dgm:cxn modelId="{5E046F3A-534C-4A6C-976D-5748EB5FCDA8}" type="presOf" srcId="{8E4E5805-941C-4463-BBDF-F8A5EB15B4AC}" destId="{38BFBA3E-40CB-4BC9-BED4-FEBF8815C653}" srcOrd="0" destOrd="0" presId="urn:microsoft.com/office/officeart/2005/8/layout/hierarchy6"/>
    <dgm:cxn modelId="{87FBC8A3-FE7F-4CB1-A6D1-AA8A877C96F6}" type="presOf" srcId="{774A2A9F-1336-4ECC-887D-3AA98AEDACB3}" destId="{A68E7E9A-C8F8-4A08-9F1E-734F20D0E60C}" srcOrd="0" destOrd="0" presId="urn:microsoft.com/office/officeart/2005/8/layout/hierarchy6"/>
    <dgm:cxn modelId="{1DA61D38-859F-427D-92A8-F8CC81287DFB}" type="presOf" srcId="{ECE4D0F4-D0B0-4CE0-B746-275F03A6D390}" destId="{CC3B72E8-7476-41CD-94C9-44DF0F6631D9}" srcOrd="0" destOrd="0" presId="urn:microsoft.com/office/officeart/2005/8/layout/hierarchy6"/>
    <dgm:cxn modelId="{BB734636-D919-4DB3-AEE2-39E0C3A10035}" type="presParOf" srcId="{26E8DA88-CA40-481C-82D4-CBDCAE2013D8}" destId="{4386525C-0E8F-4B07-BA19-D8EF38298FB8}" srcOrd="0" destOrd="0" presId="urn:microsoft.com/office/officeart/2005/8/layout/hierarchy6"/>
    <dgm:cxn modelId="{02B8C2B3-7B65-4E01-BF28-16563E7D67E3}" type="presParOf" srcId="{4386525C-0E8F-4B07-BA19-D8EF38298FB8}" destId="{C40A2FE9-0A95-437E-94E1-2EEA15FF23A1}" srcOrd="0" destOrd="0" presId="urn:microsoft.com/office/officeart/2005/8/layout/hierarchy6"/>
    <dgm:cxn modelId="{206BD15E-2A4B-4613-940B-2BC0315EE283}" type="presParOf" srcId="{C40A2FE9-0A95-437E-94E1-2EEA15FF23A1}" destId="{F62ED352-2E18-4FDD-A031-5381D23FB107}" srcOrd="0" destOrd="0" presId="urn:microsoft.com/office/officeart/2005/8/layout/hierarchy6"/>
    <dgm:cxn modelId="{5FE837FB-C0EA-445F-B833-AFC77E27BE40}" type="presParOf" srcId="{F62ED352-2E18-4FDD-A031-5381D23FB107}" destId="{ABF9C7A3-6F37-483F-9EF4-A83B0D17D2C6}" srcOrd="0" destOrd="0" presId="urn:microsoft.com/office/officeart/2005/8/layout/hierarchy6"/>
    <dgm:cxn modelId="{658F02B0-AD73-4F9E-9D9C-56D1E3821CAA}" type="presParOf" srcId="{F62ED352-2E18-4FDD-A031-5381D23FB107}" destId="{65F1F318-22B7-43D6-9CBE-B37F28B34363}" srcOrd="1" destOrd="0" presId="urn:microsoft.com/office/officeart/2005/8/layout/hierarchy6"/>
    <dgm:cxn modelId="{465098EF-D6E7-4CF5-862B-E126DD0E2B12}" type="presParOf" srcId="{65F1F318-22B7-43D6-9CBE-B37F28B34363}" destId="{1F6AFD5E-595D-4CD3-BBD7-A417E374F3E4}" srcOrd="0" destOrd="0" presId="urn:microsoft.com/office/officeart/2005/8/layout/hierarchy6"/>
    <dgm:cxn modelId="{4C937BE7-3AA8-484D-8B58-A4BE33BAC8FB}" type="presParOf" srcId="{65F1F318-22B7-43D6-9CBE-B37F28B34363}" destId="{79FDDE16-8E28-4AB6-9B5D-C17CBE469A7E}" srcOrd="1" destOrd="0" presId="urn:microsoft.com/office/officeart/2005/8/layout/hierarchy6"/>
    <dgm:cxn modelId="{2C586705-5049-45EB-B7EF-2589D1966D45}" type="presParOf" srcId="{79FDDE16-8E28-4AB6-9B5D-C17CBE469A7E}" destId="{C1C70B97-1453-4231-86FD-0018F79C6E8A}" srcOrd="0" destOrd="0" presId="urn:microsoft.com/office/officeart/2005/8/layout/hierarchy6"/>
    <dgm:cxn modelId="{6E9E8186-2DE1-44DF-81A8-783F80286420}" type="presParOf" srcId="{79FDDE16-8E28-4AB6-9B5D-C17CBE469A7E}" destId="{642D1B6B-E70F-4EFE-BFBD-B9316B12EEA7}" srcOrd="1" destOrd="0" presId="urn:microsoft.com/office/officeart/2005/8/layout/hierarchy6"/>
    <dgm:cxn modelId="{01614BB7-992B-47A4-AA3B-FF6D8D1A6D41}" type="presParOf" srcId="{642D1B6B-E70F-4EFE-BFBD-B9316B12EEA7}" destId="{A68E7E9A-C8F8-4A08-9F1E-734F20D0E60C}" srcOrd="0" destOrd="0" presId="urn:microsoft.com/office/officeart/2005/8/layout/hierarchy6"/>
    <dgm:cxn modelId="{88CFB7BF-3EBC-4399-815F-4E258408012E}" type="presParOf" srcId="{642D1B6B-E70F-4EFE-BFBD-B9316B12EEA7}" destId="{053788E7-895C-4A7F-923F-AB2445591E5E}" srcOrd="1" destOrd="0" presId="urn:microsoft.com/office/officeart/2005/8/layout/hierarchy6"/>
    <dgm:cxn modelId="{DE93C08B-74E7-4948-83F4-3772368D95ED}" type="presParOf" srcId="{053788E7-895C-4A7F-923F-AB2445591E5E}" destId="{CC3B72E8-7476-41CD-94C9-44DF0F6631D9}" srcOrd="0" destOrd="0" presId="urn:microsoft.com/office/officeart/2005/8/layout/hierarchy6"/>
    <dgm:cxn modelId="{5C208AAB-3086-4467-8F82-54E24BB80696}" type="presParOf" srcId="{053788E7-895C-4A7F-923F-AB2445591E5E}" destId="{5858A064-419E-4336-A45A-05D410A4D8B0}" srcOrd="1" destOrd="0" presId="urn:microsoft.com/office/officeart/2005/8/layout/hierarchy6"/>
    <dgm:cxn modelId="{431CE511-A21E-4320-B4AF-F6573A596928}" type="presParOf" srcId="{642D1B6B-E70F-4EFE-BFBD-B9316B12EEA7}" destId="{2CF99671-9879-486C-8AF1-DD1832E8C5A9}" srcOrd="2" destOrd="0" presId="urn:microsoft.com/office/officeart/2005/8/layout/hierarchy6"/>
    <dgm:cxn modelId="{835F4194-38BD-4F40-BA45-CF2555A82742}" type="presParOf" srcId="{642D1B6B-E70F-4EFE-BFBD-B9316B12EEA7}" destId="{4C5EB10F-BC0A-4066-8FE1-1E72F4DAA46C}" srcOrd="3" destOrd="0" presId="urn:microsoft.com/office/officeart/2005/8/layout/hierarchy6"/>
    <dgm:cxn modelId="{B8E86708-FADA-4FD1-B38D-0BA18993DD58}" type="presParOf" srcId="{4C5EB10F-BC0A-4066-8FE1-1E72F4DAA46C}" destId="{83E58BF3-4B6D-4A1D-B99A-7A12E6D767C3}" srcOrd="0" destOrd="0" presId="urn:microsoft.com/office/officeart/2005/8/layout/hierarchy6"/>
    <dgm:cxn modelId="{9A2FCDC2-BF8A-433B-9691-04588EFC477E}" type="presParOf" srcId="{4C5EB10F-BC0A-4066-8FE1-1E72F4DAA46C}" destId="{08054749-4E93-45EF-B436-403798EFDD61}" srcOrd="1" destOrd="0" presId="urn:microsoft.com/office/officeart/2005/8/layout/hierarchy6"/>
    <dgm:cxn modelId="{1EB8DE02-3F2F-45A8-9464-BD9BE6E527D0}" type="presParOf" srcId="{642D1B6B-E70F-4EFE-BFBD-B9316B12EEA7}" destId="{B4E68AAA-B3D1-4001-B482-8E1466FAAF2F}" srcOrd="4" destOrd="0" presId="urn:microsoft.com/office/officeart/2005/8/layout/hierarchy6"/>
    <dgm:cxn modelId="{95D4E6BF-2E91-41E7-9DFF-225D427A0FAA}" type="presParOf" srcId="{642D1B6B-E70F-4EFE-BFBD-B9316B12EEA7}" destId="{A7D4A8ED-210E-4901-A5BB-DF8841D1E6F4}" srcOrd="5" destOrd="0" presId="urn:microsoft.com/office/officeart/2005/8/layout/hierarchy6"/>
    <dgm:cxn modelId="{0A628451-A9E4-497E-9E42-3967B8BD6960}" type="presParOf" srcId="{A7D4A8ED-210E-4901-A5BB-DF8841D1E6F4}" destId="{02D72709-AA16-468B-A5BC-E7B1367DD16D}" srcOrd="0" destOrd="0" presId="urn:microsoft.com/office/officeart/2005/8/layout/hierarchy6"/>
    <dgm:cxn modelId="{E0DBF8F7-ED9A-4DB5-96AB-75889F1B0E10}" type="presParOf" srcId="{A7D4A8ED-210E-4901-A5BB-DF8841D1E6F4}" destId="{58B7CAFF-7099-4380-8877-9864F2895677}" srcOrd="1" destOrd="0" presId="urn:microsoft.com/office/officeart/2005/8/layout/hierarchy6"/>
    <dgm:cxn modelId="{9D424CB3-A547-4109-B773-99E2F883E904}" type="presParOf" srcId="{65F1F318-22B7-43D6-9CBE-B37F28B34363}" destId="{5015867F-98CB-4BEE-ABD3-98A42B7298F1}" srcOrd="2" destOrd="0" presId="urn:microsoft.com/office/officeart/2005/8/layout/hierarchy6"/>
    <dgm:cxn modelId="{15E679B5-9989-4655-92CA-4E4CFDF4BC0D}" type="presParOf" srcId="{65F1F318-22B7-43D6-9CBE-B37F28B34363}" destId="{FD139AD1-FF4F-4871-AC2C-C38F38445CFF}" srcOrd="3" destOrd="0" presId="urn:microsoft.com/office/officeart/2005/8/layout/hierarchy6"/>
    <dgm:cxn modelId="{92D84FB3-30E1-4647-917E-9BBCCBF1458F}" type="presParOf" srcId="{FD139AD1-FF4F-4871-AC2C-C38F38445CFF}" destId="{ACCE5B41-3D95-48A0-AB75-3B2E5B9D153E}" srcOrd="0" destOrd="0" presId="urn:microsoft.com/office/officeart/2005/8/layout/hierarchy6"/>
    <dgm:cxn modelId="{0F479A47-355E-42F4-98CC-13F10FE3C103}" type="presParOf" srcId="{FD139AD1-FF4F-4871-AC2C-C38F38445CFF}" destId="{03325193-E62E-4D98-A27E-4C1614CBB291}" srcOrd="1" destOrd="0" presId="urn:microsoft.com/office/officeart/2005/8/layout/hierarchy6"/>
    <dgm:cxn modelId="{E7F11898-4A5C-4EAB-91AC-847A5C68F53B}" type="presParOf" srcId="{03325193-E62E-4D98-A27E-4C1614CBB291}" destId="{E6FCB39E-FBCC-4E86-8463-95847365F390}" srcOrd="0" destOrd="0" presId="urn:microsoft.com/office/officeart/2005/8/layout/hierarchy6"/>
    <dgm:cxn modelId="{BA6F8755-E073-4D21-B2FA-76CC285C6AF2}" type="presParOf" srcId="{03325193-E62E-4D98-A27E-4C1614CBB291}" destId="{4121F14D-B87C-4F0D-ABE2-276F3572BA61}" srcOrd="1" destOrd="0" presId="urn:microsoft.com/office/officeart/2005/8/layout/hierarchy6"/>
    <dgm:cxn modelId="{8A5B9D26-3CB7-4C81-AE00-85B89FCA4158}" type="presParOf" srcId="{4121F14D-B87C-4F0D-ABE2-276F3572BA61}" destId="{17F887DD-6391-4A4F-9C90-E9F3A25C824E}" srcOrd="0" destOrd="0" presId="urn:microsoft.com/office/officeart/2005/8/layout/hierarchy6"/>
    <dgm:cxn modelId="{1E36210D-1C30-4E9B-B801-B5E408D760B7}" type="presParOf" srcId="{4121F14D-B87C-4F0D-ABE2-276F3572BA61}" destId="{635BAFC2-7AEF-44E3-B425-5DF56D692340}" srcOrd="1" destOrd="0" presId="urn:microsoft.com/office/officeart/2005/8/layout/hierarchy6"/>
    <dgm:cxn modelId="{F9A2B2E5-31BC-43D3-8CD2-CCD5AD0E14A8}" type="presParOf" srcId="{03325193-E62E-4D98-A27E-4C1614CBB291}" destId="{B1CB5493-A5DE-4C83-A96F-FD969D8DC035}" srcOrd="2" destOrd="0" presId="urn:microsoft.com/office/officeart/2005/8/layout/hierarchy6"/>
    <dgm:cxn modelId="{249723D6-083E-4C66-B87A-B10340893299}" type="presParOf" srcId="{03325193-E62E-4D98-A27E-4C1614CBB291}" destId="{3F133A15-AA64-4A7E-B02C-128F78950C9A}" srcOrd="3" destOrd="0" presId="urn:microsoft.com/office/officeart/2005/8/layout/hierarchy6"/>
    <dgm:cxn modelId="{7620007F-5A69-43C1-884D-A65890B8088C}" type="presParOf" srcId="{3F133A15-AA64-4A7E-B02C-128F78950C9A}" destId="{C63A41DE-AA9D-40D0-9E03-521045EA7BF8}" srcOrd="0" destOrd="0" presId="urn:microsoft.com/office/officeart/2005/8/layout/hierarchy6"/>
    <dgm:cxn modelId="{29240422-8EED-4058-9FD6-A83ADD01DE23}" type="presParOf" srcId="{3F133A15-AA64-4A7E-B02C-128F78950C9A}" destId="{C2493416-6960-4038-94C7-3B0DE4B550FA}" srcOrd="1" destOrd="0" presId="urn:microsoft.com/office/officeart/2005/8/layout/hierarchy6"/>
    <dgm:cxn modelId="{0908BEC2-AADB-437D-A171-080BA26C999C}" type="presParOf" srcId="{C2493416-6960-4038-94C7-3B0DE4B550FA}" destId="{38BFBA3E-40CB-4BC9-BED4-FEBF8815C653}" srcOrd="0" destOrd="0" presId="urn:microsoft.com/office/officeart/2005/8/layout/hierarchy6"/>
    <dgm:cxn modelId="{E6F7959F-0BCE-4811-9536-EE0BDE7ADE72}" type="presParOf" srcId="{C2493416-6960-4038-94C7-3B0DE4B550FA}" destId="{BA088AEA-AC6B-4A45-9045-204608032DCD}" srcOrd="1" destOrd="0" presId="urn:microsoft.com/office/officeart/2005/8/layout/hierarchy6"/>
    <dgm:cxn modelId="{6CAD4C6F-4146-41CD-9F5E-378F00537887}" type="presParOf" srcId="{BA088AEA-AC6B-4A45-9045-204608032DCD}" destId="{9D0F4D55-D727-48A8-884C-0760CD4C2804}" srcOrd="0" destOrd="0" presId="urn:microsoft.com/office/officeart/2005/8/layout/hierarchy6"/>
    <dgm:cxn modelId="{051B7096-E5DF-490F-AAA2-BDCC99FC12E1}" type="presParOf" srcId="{BA088AEA-AC6B-4A45-9045-204608032DCD}" destId="{1782F8AC-20D6-49E4-96C9-014F5F894E39}" srcOrd="1" destOrd="0" presId="urn:microsoft.com/office/officeart/2005/8/layout/hierarchy6"/>
    <dgm:cxn modelId="{4E92187A-0D9D-42BF-9FCA-D496F2C5A79E}" type="presParOf" srcId="{C2493416-6960-4038-94C7-3B0DE4B550FA}" destId="{F4D4CC03-5826-4BC1-8E86-79DB909CA240}" srcOrd="2" destOrd="0" presId="urn:microsoft.com/office/officeart/2005/8/layout/hierarchy6"/>
    <dgm:cxn modelId="{BF6B1A01-2DA3-47C1-B85E-D497AA7D25E8}" type="presParOf" srcId="{C2493416-6960-4038-94C7-3B0DE4B550FA}" destId="{E03DA6B4-7717-4E21-B964-AC492653C7CC}" srcOrd="3" destOrd="0" presId="urn:microsoft.com/office/officeart/2005/8/layout/hierarchy6"/>
    <dgm:cxn modelId="{C2C81BE3-8302-4218-8341-86051E2AD7D1}" type="presParOf" srcId="{E03DA6B4-7717-4E21-B964-AC492653C7CC}" destId="{5DD05450-4EC6-4468-AE6E-575A64190A46}" srcOrd="0" destOrd="0" presId="urn:microsoft.com/office/officeart/2005/8/layout/hierarchy6"/>
    <dgm:cxn modelId="{B4AE6583-3114-4FB1-838E-2FF10D6EFF85}" type="presParOf" srcId="{E03DA6B4-7717-4E21-B964-AC492653C7CC}" destId="{F900EB68-4A7E-41EE-B6A6-8BBF0B7E6617}" srcOrd="1" destOrd="0" presId="urn:microsoft.com/office/officeart/2005/8/layout/hierarchy6"/>
    <dgm:cxn modelId="{2F496C94-B650-4D45-AD3A-C88536ED6659}" type="presParOf" srcId="{26E8DA88-CA40-481C-82D4-CBDCAE2013D8}" destId="{A94B7CA2-EC67-40DB-89AE-F1CE52836878}" srcOrd="1" destOrd="0" presId="urn:microsoft.com/office/officeart/2005/8/layout/hierarchy6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905659-F150-4CEF-A59E-5664356D5C50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1413385-8079-4D5C-BC29-9873500F9B74}">
      <dgm:prSet phldrT="[Текст]"/>
      <dgm:spPr>
        <a:scene3d>
          <a:camera prst="orthographicFront">
            <a:rot lat="0" lon="3000000" rev="5400000"/>
          </a:camera>
          <a:lightRig rig="threePt" dir="t"/>
        </a:scene3d>
      </dgm:spPr>
      <dgm:t>
        <a:bodyPr vert="vert"/>
        <a:lstStyle/>
        <a:p>
          <a:r>
            <a:rPr lang="ru-RU" dirty="0" smtClean="0"/>
            <a:t>1</a:t>
          </a:r>
          <a:endParaRPr lang="ru-RU" dirty="0"/>
        </a:p>
      </dgm:t>
    </dgm:pt>
    <dgm:pt modelId="{F99E78F7-4563-4C27-B143-2E13068EFDE8}" type="parTrans" cxnId="{5099834C-5649-4198-B1F3-BBF943E353AC}">
      <dgm:prSet/>
      <dgm:spPr/>
      <dgm:t>
        <a:bodyPr/>
        <a:lstStyle/>
        <a:p>
          <a:endParaRPr lang="ru-RU"/>
        </a:p>
      </dgm:t>
    </dgm:pt>
    <dgm:pt modelId="{8E274268-A423-4464-9BC4-9CE286C54ED9}" type="sibTrans" cxnId="{5099834C-5649-4198-B1F3-BBF943E353AC}">
      <dgm:prSet/>
      <dgm:spPr/>
      <dgm:t>
        <a:bodyPr/>
        <a:lstStyle/>
        <a:p>
          <a:endParaRPr lang="ru-RU"/>
        </a:p>
      </dgm:t>
    </dgm:pt>
    <dgm:pt modelId="{80BF9B44-D090-46C4-8370-E97A7A10E1F2}">
      <dgm:prSet phldrT="[Текст]" custT="1"/>
      <dgm:spPr>
        <a:noFill/>
      </dgm:spPr>
      <dgm:t>
        <a:bodyPr/>
        <a:lstStyle/>
        <a:p>
          <a:r>
            <a:rPr lang="ru-RU" sz="2800" dirty="0" smtClean="0">
              <a:latin typeface="Calibri" pitchFamily="34" charset="0"/>
              <a:cs typeface="Calibri" pitchFamily="34" charset="0"/>
            </a:rPr>
            <a:t>Сохранение устойчивости и обеспечение сбалансированности бюджета</a:t>
          </a:r>
          <a:endParaRPr lang="ru-RU" sz="2800" dirty="0">
            <a:latin typeface="Calibri" pitchFamily="34" charset="0"/>
            <a:cs typeface="Calibri" pitchFamily="34" charset="0"/>
          </a:endParaRPr>
        </a:p>
      </dgm:t>
    </dgm:pt>
    <dgm:pt modelId="{9FDCF9DA-4034-40CB-81EB-7BB0FF3380C9}" type="parTrans" cxnId="{7B4F3713-B0FB-4B33-BA63-7E9280CA8A85}">
      <dgm:prSet/>
      <dgm:spPr/>
      <dgm:t>
        <a:bodyPr/>
        <a:lstStyle/>
        <a:p>
          <a:endParaRPr lang="ru-RU"/>
        </a:p>
      </dgm:t>
    </dgm:pt>
    <dgm:pt modelId="{1EBC4ADC-10E3-48DC-8BED-0B08929BEA09}" type="sibTrans" cxnId="{7B4F3713-B0FB-4B33-BA63-7E9280CA8A85}">
      <dgm:prSet/>
      <dgm:spPr/>
      <dgm:t>
        <a:bodyPr/>
        <a:lstStyle/>
        <a:p>
          <a:endParaRPr lang="ru-RU"/>
        </a:p>
      </dgm:t>
    </dgm:pt>
    <dgm:pt modelId="{77A1A910-1650-4557-A106-047013838841}">
      <dgm:prSet phldrT="[Текст]"/>
      <dgm:spPr>
        <a:scene3d>
          <a:camera prst="orthographicFront">
            <a:rot lat="0" lon="3000000" rev="5400000"/>
          </a:camera>
          <a:lightRig rig="threePt" dir="t"/>
        </a:scene3d>
      </dgm:spPr>
      <dgm:t>
        <a:bodyPr vert="vert"/>
        <a:lstStyle/>
        <a:p>
          <a:r>
            <a:rPr lang="ru-RU" dirty="0" smtClean="0"/>
            <a:t>2</a:t>
          </a:r>
          <a:endParaRPr lang="ru-RU" dirty="0"/>
        </a:p>
      </dgm:t>
    </dgm:pt>
    <dgm:pt modelId="{D86004A2-2815-41B2-B389-AB259CEB8CDD}" type="parTrans" cxnId="{10E2D975-9052-4250-AC7E-3C9FC2A244A3}">
      <dgm:prSet/>
      <dgm:spPr/>
      <dgm:t>
        <a:bodyPr/>
        <a:lstStyle/>
        <a:p>
          <a:endParaRPr lang="ru-RU"/>
        </a:p>
      </dgm:t>
    </dgm:pt>
    <dgm:pt modelId="{CAA4B83F-67FC-495D-8AC9-A484249DC1AB}" type="sibTrans" cxnId="{10E2D975-9052-4250-AC7E-3C9FC2A244A3}">
      <dgm:prSet/>
      <dgm:spPr/>
      <dgm:t>
        <a:bodyPr/>
        <a:lstStyle/>
        <a:p>
          <a:endParaRPr lang="ru-RU"/>
        </a:p>
      </dgm:t>
    </dgm:pt>
    <dgm:pt modelId="{41951221-7C6D-479F-B414-F47FB61141E4}">
      <dgm:prSet phldrT="[Текст]" custT="1"/>
      <dgm:spPr>
        <a:noFill/>
      </dgm:spPr>
      <dgm:t>
        <a:bodyPr/>
        <a:lstStyle/>
        <a:p>
          <a:r>
            <a:rPr lang="ru-RU" sz="2800" dirty="0" smtClean="0">
              <a:latin typeface="Calibri" pitchFamily="34" charset="0"/>
              <a:cs typeface="Calibri" pitchFamily="34" charset="0"/>
            </a:rPr>
            <a:t>Обеспечение роста налоговых и неналоговых доходов</a:t>
          </a:r>
          <a:endParaRPr lang="ru-RU" sz="2800" dirty="0">
            <a:latin typeface="Calibri" pitchFamily="34" charset="0"/>
            <a:cs typeface="Calibri" pitchFamily="34" charset="0"/>
          </a:endParaRPr>
        </a:p>
      </dgm:t>
    </dgm:pt>
    <dgm:pt modelId="{FAE03A08-21EC-4326-96CE-8070BB3E47C5}" type="parTrans" cxnId="{F2C540E8-F308-422D-BA2C-456AAC558726}">
      <dgm:prSet/>
      <dgm:spPr/>
      <dgm:t>
        <a:bodyPr/>
        <a:lstStyle/>
        <a:p>
          <a:endParaRPr lang="ru-RU"/>
        </a:p>
      </dgm:t>
    </dgm:pt>
    <dgm:pt modelId="{D5130062-E195-460F-90BE-367472ADD7F9}" type="sibTrans" cxnId="{F2C540E8-F308-422D-BA2C-456AAC558726}">
      <dgm:prSet/>
      <dgm:spPr/>
      <dgm:t>
        <a:bodyPr/>
        <a:lstStyle/>
        <a:p>
          <a:endParaRPr lang="ru-RU"/>
        </a:p>
      </dgm:t>
    </dgm:pt>
    <dgm:pt modelId="{EFE6BA26-A4D9-4392-A796-170126349CDD}">
      <dgm:prSet phldrT="[Текст]"/>
      <dgm:spPr>
        <a:scene3d>
          <a:camera prst="orthographicFront">
            <a:rot lat="0" lon="3000000" rev="5400000"/>
          </a:camera>
          <a:lightRig rig="threePt" dir="t"/>
        </a:scene3d>
      </dgm:spPr>
      <dgm:t>
        <a:bodyPr vert="vert"/>
        <a:lstStyle/>
        <a:p>
          <a:r>
            <a:rPr lang="ru-RU" dirty="0" smtClean="0"/>
            <a:t>3</a:t>
          </a:r>
          <a:endParaRPr lang="ru-RU" dirty="0"/>
        </a:p>
      </dgm:t>
    </dgm:pt>
    <dgm:pt modelId="{24676E54-028A-4452-9A8B-A8AD63A01EA6}" type="parTrans" cxnId="{14DACEEC-18A9-4391-8C38-2AF4E05641A5}">
      <dgm:prSet/>
      <dgm:spPr/>
      <dgm:t>
        <a:bodyPr/>
        <a:lstStyle/>
        <a:p>
          <a:endParaRPr lang="ru-RU"/>
        </a:p>
      </dgm:t>
    </dgm:pt>
    <dgm:pt modelId="{B2BA8338-416C-4062-AD6D-E89E5F872FD0}" type="sibTrans" cxnId="{14DACEEC-18A9-4391-8C38-2AF4E05641A5}">
      <dgm:prSet/>
      <dgm:spPr/>
      <dgm:t>
        <a:bodyPr/>
        <a:lstStyle/>
        <a:p>
          <a:endParaRPr lang="ru-RU"/>
        </a:p>
      </dgm:t>
    </dgm:pt>
    <dgm:pt modelId="{506A1265-74FF-419E-BF29-7D2850A5EB2A}">
      <dgm:prSet phldrT="[Текст]"/>
      <dgm:spPr>
        <a:scene3d>
          <a:camera prst="orthographicFront">
            <a:rot lat="0" lon="3000000" rev="5400000"/>
          </a:camera>
          <a:lightRig rig="threePt" dir="t"/>
        </a:scene3d>
      </dgm:spPr>
      <dgm:t>
        <a:bodyPr vert="vert"/>
        <a:lstStyle/>
        <a:p>
          <a:r>
            <a:rPr lang="ru-RU" dirty="0" smtClean="0"/>
            <a:t>4</a:t>
          </a:r>
          <a:endParaRPr lang="ru-RU" dirty="0"/>
        </a:p>
      </dgm:t>
    </dgm:pt>
    <dgm:pt modelId="{27206E9A-8EF8-4BC0-A02D-028537358EF0}" type="parTrans" cxnId="{F1EB03B0-23A4-491C-A1A0-427424BC8D0A}">
      <dgm:prSet/>
      <dgm:spPr/>
      <dgm:t>
        <a:bodyPr/>
        <a:lstStyle/>
        <a:p>
          <a:endParaRPr lang="ru-RU"/>
        </a:p>
      </dgm:t>
    </dgm:pt>
    <dgm:pt modelId="{07EDB8BA-45B0-4417-A1C4-71AE308C4621}" type="sibTrans" cxnId="{F1EB03B0-23A4-491C-A1A0-427424BC8D0A}">
      <dgm:prSet/>
      <dgm:spPr/>
      <dgm:t>
        <a:bodyPr/>
        <a:lstStyle/>
        <a:p>
          <a:endParaRPr lang="ru-RU"/>
        </a:p>
      </dgm:t>
    </dgm:pt>
    <dgm:pt modelId="{8BA05EC4-3E13-4585-A26B-1F29074CE7CB}">
      <dgm:prSet custT="1"/>
      <dgm:spPr>
        <a:noFill/>
      </dgm:spPr>
      <dgm:t>
        <a:bodyPr/>
        <a:lstStyle/>
        <a:p>
          <a:r>
            <a:rPr lang="ru-RU" sz="2800" dirty="0" smtClean="0">
              <a:latin typeface="Calibri" pitchFamily="34" charset="0"/>
              <a:cs typeface="Calibri" pitchFamily="34" charset="0"/>
            </a:rPr>
            <a:t>Сдерживание роста расходов бюджета</a:t>
          </a:r>
          <a:endParaRPr lang="ru-RU" sz="2800" dirty="0">
            <a:latin typeface="Calibri" pitchFamily="34" charset="0"/>
            <a:cs typeface="Calibri" pitchFamily="34" charset="0"/>
          </a:endParaRPr>
        </a:p>
      </dgm:t>
    </dgm:pt>
    <dgm:pt modelId="{D3DD23BD-C8BB-4163-96FA-82A4494BB4C3}" type="parTrans" cxnId="{79804B37-FC3E-4F80-B063-FE529D401DC5}">
      <dgm:prSet/>
      <dgm:spPr/>
      <dgm:t>
        <a:bodyPr/>
        <a:lstStyle/>
        <a:p>
          <a:endParaRPr lang="ru-RU"/>
        </a:p>
      </dgm:t>
    </dgm:pt>
    <dgm:pt modelId="{E3FAF372-B672-4B4B-83E6-03D81B69DD60}" type="sibTrans" cxnId="{79804B37-FC3E-4F80-B063-FE529D401DC5}">
      <dgm:prSet/>
      <dgm:spPr/>
      <dgm:t>
        <a:bodyPr/>
        <a:lstStyle/>
        <a:p>
          <a:endParaRPr lang="ru-RU"/>
        </a:p>
      </dgm:t>
    </dgm:pt>
    <dgm:pt modelId="{6B47F676-41DA-4CEF-B441-67FFC512F97D}">
      <dgm:prSet phldrT="[Текст]" custT="1"/>
      <dgm:spPr>
        <a:noFill/>
      </dgm:spPr>
      <dgm:t>
        <a:bodyPr/>
        <a:lstStyle/>
        <a:p>
          <a:r>
            <a:rPr lang="ru-RU" sz="2800" dirty="0" smtClean="0">
              <a:latin typeface="Calibri" pitchFamily="34" charset="0"/>
              <a:cs typeface="Calibri" pitchFamily="34" charset="0"/>
            </a:rPr>
            <a:t>Оптимизация структуры муниципального долга</a:t>
          </a:r>
          <a:endParaRPr lang="ru-RU" sz="2800" dirty="0">
            <a:latin typeface="Calibri" pitchFamily="34" charset="0"/>
            <a:cs typeface="Calibri" pitchFamily="34" charset="0"/>
          </a:endParaRPr>
        </a:p>
      </dgm:t>
    </dgm:pt>
    <dgm:pt modelId="{C4A7A723-1137-4762-A081-27E0A7C2BB2A}" type="parTrans" cxnId="{1AE4378C-800A-4C5B-AC12-A5637F70DA24}">
      <dgm:prSet/>
      <dgm:spPr/>
      <dgm:t>
        <a:bodyPr/>
        <a:lstStyle/>
        <a:p>
          <a:endParaRPr lang="ru-RU"/>
        </a:p>
      </dgm:t>
    </dgm:pt>
    <dgm:pt modelId="{4A77062A-D0D8-491E-B09A-2771CB77E219}" type="sibTrans" cxnId="{1AE4378C-800A-4C5B-AC12-A5637F70DA24}">
      <dgm:prSet/>
      <dgm:spPr/>
      <dgm:t>
        <a:bodyPr/>
        <a:lstStyle/>
        <a:p>
          <a:endParaRPr lang="ru-RU"/>
        </a:p>
      </dgm:t>
    </dgm:pt>
    <dgm:pt modelId="{20DFD2A2-33D6-4D82-82A1-C7B3E3426A7D}" type="pres">
      <dgm:prSet presAssocID="{DB905659-F150-4CEF-A59E-5664356D5C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C9873E-231D-4EAA-A930-6AD359C3EDEC}" type="pres">
      <dgm:prSet presAssocID="{C1413385-8079-4D5C-BC29-9873500F9B74}" presName="composite" presStyleCnt="0"/>
      <dgm:spPr/>
    </dgm:pt>
    <dgm:pt modelId="{683BA9ED-AE28-4DF1-9E9E-B69DAEDDCDD0}" type="pres">
      <dgm:prSet presAssocID="{C1413385-8079-4D5C-BC29-9873500F9B7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5B575-BDE8-4F85-806D-B0698489AA76}" type="pres">
      <dgm:prSet presAssocID="{C1413385-8079-4D5C-BC29-9873500F9B74}" presName="descendantText" presStyleLbl="alignAcc1" presStyleIdx="0" presStyleCnt="4" custLinFactNeighborX="0" custLinFactNeighborY="2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6B6F9-9B0E-4363-95A4-B5A3F8EEEEFD}" type="pres">
      <dgm:prSet presAssocID="{8E274268-A423-4464-9BC4-9CE286C54ED9}" presName="sp" presStyleCnt="0"/>
      <dgm:spPr/>
    </dgm:pt>
    <dgm:pt modelId="{C76CBE3B-4BB9-478D-91FA-47D6B08632CB}" type="pres">
      <dgm:prSet presAssocID="{77A1A910-1650-4557-A106-047013838841}" presName="composite" presStyleCnt="0"/>
      <dgm:spPr/>
    </dgm:pt>
    <dgm:pt modelId="{4A624193-D362-4EE9-909C-97D87CADB130}" type="pres">
      <dgm:prSet presAssocID="{77A1A910-1650-4557-A106-04701383884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E4CE4-818F-4F27-B1A0-2E308480A00B}" type="pres">
      <dgm:prSet presAssocID="{77A1A910-1650-4557-A106-047013838841}" presName="descendantText" presStyleLbl="alignAcc1" presStyleIdx="1" presStyleCnt="4" custLinFactNeighborX="0" custLinFactNeighborY="25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DF67A-D79C-4F64-9A2A-C9FB9292F00A}" type="pres">
      <dgm:prSet presAssocID="{CAA4B83F-67FC-495D-8AC9-A484249DC1AB}" presName="sp" presStyleCnt="0"/>
      <dgm:spPr/>
    </dgm:pt>
    <dgm:pt modelId="{CEF94AC2-FFE3-43B0-96B8-75420C61260B}" type="pres">
      <dgm:prSet presAssocID="{EFE6BA26-A4D9-4392-A796-170126349CDD}" presName="composite" presStyleCnt="0"/>
      <dgm:spPr/>
    </dgm:pt>
    <dgm:pt modelId="{8CF168A5-9CD8-43D4-BB57-F82BF249CCB0}" type="pres">
      <dgm:prSet presAssocID="{EFE6BA26-A4D9-4392-A796-170126349C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F7F12-5F6F-4222-B5F3-E5C9A22FEC42}" type="pres">
      <dgm:prSet presAssocID="{EFE6BA26-A4D9-4392-A796-170126349CDD}" presName="descendantText" presStyleLbl="alignAcc1" presStyleIdx="2" presStyleCnt="4" custLinFactNeighborX="0" custLinFactNeighborY="31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F62A0-3238-488A-91F7-BE86CA3B7CCF}" type="pres">
      <dgm:prSet presAssocID="{B2BA8338-416C-4062-AD6D-E89E5F872FD0}" presName="sp" presStyleCnt="0"/>
      <dgm:spPr/>
    </dgm:pt>
    <dgm:pt modelId="{8B08F520-99BD-45B8-B6E4-E0753C3F277D}" type="pres">
      <dgm:prSet presAssocID="{506A1265-74FF-419E-BF29-7D2850A5EB2A}" presName="composite" presStyleCnt="0"/>
      <dgm:spPr/>
    </dgm:pt>
    <dgm:pt modelId="{C7BC77B8-EFE9-46D6-8CAA-EEEE5E8E464B}" type="pres">
      <dgm:prSet presAssocID="{506A1265-74FF-419E-BF29-7D2850A5EB2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D122F-2F8C-43CB-9DE6-B654E0C98835}" type="pres">
      <dgm:prSet presAssocID="{506A1265-74FF-419E-BF29-7D2850A5EB2A}" presName="descendantText" presStyleLbl="alignAcc1" presStyleIdx="3" presStyleCnt="4" custLinFactNeighborX="0" custLinFactNeighborY="29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27007-464F-4070-B717-A3A28B25BA31}" type="presOf" srcId="{DB905659-F150-4CEF-A59E-5664356D5C50}" destId="{20DFD2A2-33D6-4D82-82A1-C7B3E3426A7D}" srcOrd="0" destOrd="0" presId="urn:microsoft.com/office/officeart/2005/8/layout/chevron2"/>
    <dgm:cxn modelId="{79804B37-FC3E-4F80-B063-FE529D401DC5}" srcId="{EFE6BA26-A4D9-4392-A796-170126349CDD}" destId="{8BA05EC4-3E13-4585-A26B-1F29074CE7CB}" srcOrd="0" destOrd="0" parTransId="{D3DD23BD-C8BB-4163-96FA-82A4494BB4C3}" sibTransId="{E3FAF372-B672-4B4B-83E6-03D81B69DD60}"/>
    <dgm:cxn modelId="{1AE4378C-800A-4C5B-AC12-A5637F70DA24}" srcId="{506A1265-74FF-419E-BF29-7D2850A5EB2A}" destId="{6B47F676-41DA-4CEF-B441-67FFC512F97D}" srcOrd="0" destOrd="0" parTransId="{C4A7A723-1137-4762-A081-27E0A7C2BB2A}" sibTransId="{4A77062A-D0D8-491E-B09A-2771CB77E219}"/>
    <dgm:cxn modelId="{E474E0BB-FDCC-47A7-B131-CD96FC84E013}" type="presOf" srcId="{8BA05EC4-3E13-4585-A26B-1F29074CE7CB}" destId="{5C6F7F12-5F6F-4222-B5F3-E5C9A22FEC42}" srcOrd="0" destOrd="0" presId="urn:microsoft.com/office/officeart/2005/8/layout/chevron2"/>
    <dgm:cxn modelId="{5099834C-5649-4198-B1F3-BBF943E353AC}" srcId="{DB905659-F150-4CEF-A59E-5664356D5C50}" destId="{C1413385-8079-4D5C-BC29-9873500F9B74}" srcOrd="0" destOrd="0" parTransId="{F99E78F7-4563-4C27-B143-2E13068EFDE8}" sibTransId="{8E274268-A423-4464-9BC4-9CE286C54ED9}"/>
    <dgm:cxn modelId="{F2C540E8-F308-422D-BA2C-456AAC558726}" srcId="{77A1A910-1650-4557-A106-047013838841}" destId="{41951221-7C6D-479F-B414-F47FB61141E4}" srcOrd="0" destOrd="0" parTransId="{FAE03A08-21EC-4326-96CE-8070BB3E47C5}" sibTransId="{D5130062-E195-460F-90BE-367472ADD7F9}"/>
    <dgm:cxn modelId="{FC6F4722-8031-4557-8001-41E4E1CCE33E}" type="presOf" srcId="{77A1A910-1650-4557-A106-047013838841}" destId="{4A624193-D362-4EE9-909C-97D87CADB130}" srcOrd="0" destOrd="0" presId="urn:microsoft.com/office/officeart/2005/8/layout/chevron2"/>
    <dgm:cxn modelId="{808090CC-E6B8-4DF0-8CE1-47487353B84B}" type="presOf" srcId="{EFE6BA26-A4D9-4392-A796-170126349CDD}" destId="{8CF168A5-9CD8-43D4-BB57-F82BF249CCB0}" srcOrd="0" destOrd="0" presId="urn:microsoft.com/office/officeart/2005/8/layout/chevron2"/>
    <dgm:cxn modelId="{F1EB03B0-23A4-491C-A1A0-427424BC8D0A}" srcId="{DB905659-F150-4CEF-A59E-5664356D5C50}" destId="{506A1265-74FF-419E-BF29-7D2850A5EB2A}" srcOrd="3" destOrd="0" parTransId="{27206E9A-8EF8-4BC0-A02D-028537358EF0}" sibTransId="{07EDB8BA-45B0-4417-A1C4-71AE308C4621}"/>
    <dgm:cxn modelId="{10E2D975-9052-4250-AC7E-3C9FC2A244A3}" srcId="{DB905659-F150-4CEF-A59E-5664356D5C50}" destId="{77A1A910-1650-4557-A106-047013838841}" srcOrd="1" destOrd="0" parTransId="{D86004A2-2815-41B2-B389-AB259CEB8CDD}" sibTransId="{CAA4B83F-67FC-495D-8AC9-A484249DC1AB}"/>
    <dgm:cxn modelId="{946B5361-BCC9-4127-AC70-0737A554868F}" type="presOf" srcId="{41951221-7C6D-479F-B414-F47FB61141E4}" destId="{C02E4CE4-818F-4F27-B1A0-2E308480A00B}" srcOrd="0" destOrd="0" presId="urn:microsoft.com/office/officeart/2005/8/layout/chevron2"/>
    <dgm:cxn modelId="{4C34FBBF-C80B-49CB-9C7E-CD7F8F04F040}" type="presOf" srcId="{506A1265-74FF-419E-BF29-7D2850A5EB2A}" destId="{C7BC77B8-EFE9-46D6-8CAA-EEEE5E8E464B}" srcOrd="0" destOrd="0" presId="urn:microsoft.com/office/officeart/2005/8/layout/chevron2"/>
    <dgm:cxn modelId="{14DACEEC-18A9-4391-8C38-2AF4E05641A5}" srcId="{DB905659-F150-4CEF-A59E-5664356D5C50}" destId="{EFE6BA26-A4D9-4392-A796-170126349CDD}" srcOrd="2" destOrd="0" parTransId="{24676E54-028A-4452-9A8B-A8AD63A01EA6}" sibTransId="{B2BA8338-416C-4062-AD6D-E89E5F872FD0}"/>
    <dgm:cxn modelId="{DA734811-4B7E-4D85-9700-99BA2987A1D8}" type="presOf" srcId="{80BF9B44-D090-46C4-8370-E97A7A10E1F2}" destId="{ACB5B575-BDE8-4F85-806D-B0698489AA76}" srcOrd="0" destOrd="0" presId="urn:microsoft.com/office/officeart/2005/8/layout/chevron2"/>
    <dgm:cxn modelId="{7B4F3713-B0FB-4B33-BA63-7E9280CA8A85}" srcId="{C1413385-8079-4D5C-BC29-9873500F9B74}" destId="{80BF9B44-D090-46C4-8370-E97A7A10E1F2}" srcOrd="0" destOrd="0" parTransId="{9FDCF9DA-4034-40CB-81EB-7BB0FF3380C9}" sibTransId="{1EBC4ADC-10E3-48DC-8BED-0B08929BEA09}"/>
    <dgm:cxn modelId="{843D687F-3761-4928-A7E4-03ACACD0AE0A}" type="presOf" srcId="{C1413385-8079-4D5C-BC29-9873500F9B74}" destId="{683BA9ED-AE28-4DF1-9E9E-B69DAEDDCDD0}" srcOrd="0" destOrd="0" presId="urn:microsoft.com/office/officeart/2005/8/layout/chevron2"/>
    <dgm:cxn modelId="{292D0405-367F-4B2B-96DA-91276EE3B99F}" type="presOf" srcId="{6B47F676-41DA-4CEF-B441-67FFC512F97D}" destId="{59AD122F-2F8C-43CB-9DE6-B654E0C98835}" srcOrd="0" destOrd="0" presId="urn:microsoft.com/office/officeart/2005/8/layout/chevron2"/>
    <dgm:cxn modelId="{4E285672-F338-4355-94C5-518B686B89A8}" type="presParOf" srcId="{20DFD2A2-33D6-4D82-82A1-C7B3E3426A7D}" destId="{31C9873E-231D-4EAA-A930-6AD359C3EDEC}" srcOrd="0" destOrd="0" presId="urn:microsoft.com/office/officeart/2005/8/layout/chevron2"/>
    <dgm:cxn modelId="{00174834-D1AA-4D82-87D7-B082A816ADB8}" type="presParOf" srcId="{31C9873E-231D-4EAA-A930-6AD359C3EDEC}" destId="{683BA9ED-AE28-4DF1-9E9E-B69DAEDDCDD0}" srcOrd="0" destOrd="0" presId="urn:microsoft.com/office/officeart/2005/8/layout/chevron2"/>
    <dgm:cxn modelId="{15C294F7-6AA8-4BA2-BD4D-A0A6F142B78E}" type="presParOf" srcId="{31C9873E-231D-4EAA-A930-6AD359C3EDEC}" destId="{ACB5B575-BDE8-4F85-806D-B0698489AA76}" srcOrd="1" destOrd="0" presId="urn:microsoft.com/office/officeart/2005/8/layout/chevron2"/>
    <dgm:cxn modelId="{77EE6087-036C-49DC-9821-6248B08E546F}" type="presParOf" srcId="{20DFD2A2-33D6-4D82-82A1-C7B3E3426A7D}" destId="{AD66B6F9-9B0E-4363-95A4-B5A3F8EEEEFD}" srcOrd="1" destOrd="0" presId="urn:microsoft.com/office/officeart/2005/8/layout/chevron2"/>
    <dgm:cxn modelId="{0A6A8866-D9CF-45CB-B548-DE1C0279CD70}" type="presParOf" srcId="{20DFD2A2-33D6-4D82-82A1-C7B3E3426A7D}" destId="{C76CBE3B-4BB9-478D-91FA-47D6B08632CB}" srcOrd="2" destOrd="0" presId="urn:microsoft.com/office/officeart/2005/8/layout/chevron2"/>
    <dgm:cxn modelId="{36DC2DAA-65C1-4822-B0CF-6B32F4632937}" type="presParOf" srcId="{C76CBE3B-4BB9-478D-91FA-47D6B08632CB}" destId="{4A624193-D362-4EE9-909C-97D87CADB130}" srcOrd="0" destOrd="0" presId="urn:microsoft.com/office/officeart/2005/8/layout/chevron2"/>
    <dgm:cxn modelId="{49B39F73-0F51-44BE-9B1C-1BBB7740AC9B}" type="presParOf" srcId="{C76CBE3B-4BB9-478D-91FA-47D6B08632CB}" destId="{C02E4CE4-818F-4F27-B1A0-2E308480A00B}" srcOrd="1" destOrd="0" presId="urn:microsoft.com/office/officeart/2005/8/layout/chevron2"/>
    <dgm:cxn modelId="{B8131116-DCE7-491D-BDEB-1752A25F7718}" type="presParOf" srcId="{20DFD2A2-33D6-4D82-82A1-C7B3E3426A7D}" destId="{2F1DF67A-D79C-4F64-9A2A-C9FB9292F00A}" srcOrd="3" destOrd="0" presId="urn:microsoft.com/office/officeart/2005/8/layout/chevron2"/>
    <dgm:cxn modelId="{B352407B-39B4-4D38-B8E4-325769214467}" type="presParOf" srcId="{20DFD2A2-33D6-4D82-82A1-C7B3E3426A7D}" destId="{CEF94AC2-FFE3-43B0-96B8-75420C61260B}" srcOrd="4" destOrd="0" presId="urn:microsoft.com/office/officeart/2005/8/layout/chevron2"/>
    <dgm:cxn modelId="{E4609F8A-4A2B-480D-A498-68BFD2238A04}" type="presParOf" srcId="{CEF94AC2-FFE3-43B0-96B8-75420C61260B}" destId="{8CF168A5-9CD8-43D4-BB57-F82BF249CCB0}" srcOrd="0" destOrd="0" presId="urn:microsoft.com/office/officeart/2005/8/layout/chevron2"/>
    <dgm:cxn modelId="{D4A9C191-B1EB-4522-8FAA-692FE64DCD6F}" type="presParOf" srcId="{CEF94AC2-FFE3-43B0-96B8-75420C61260B}" destId="{5C6F7F12-5F6F-4222-B5F3-E5C9A22FEC42}" srcOrd="1" destOrd="0" presId="urn:microsoft.com/office/officeart/2005/8/layout/chevron2"/>
    <dgm:cxn modelId="{5608FE60-A715-4825-B7CB-30274BEB6C22}" type="presParOf" srcId="{20DFD2A2-33D6-4D82-82A1-C7B3E3426A7D}" destId="{C10F62A0-3238-488A-91F7-BE86CA3B7CCF}" srcOrd="5" destOrd="0" presId="urn:microsoft.com/office/officeart/2005/8/layout/chevron2"/>
    <dgm:cxn modelId="{B07FA684-3A7E-4785-A040-DFA9B3EE16CD}" type="presParOf" srcId="{20DFD2A2-33D6-4D82-82A1-C7B3E3426A7D}" destId="{8B08F520-99BD-45B8-B6E4-E0753C3F277D}" srcOrd="6" destOrd="0" presId="urn:microsoft.com/office/officeart/2005/8/layout/chevron2"/>
    <dgm:cxn modelId="{5BF1B6F7-A427-4E64-9FBA-D37B30223915}" type="presParOf" srcId="{8B08F520-99BD-45B8-B6E4-E0753C3F277D}" destId="{C7BC77B8-EFE9-46D6-8CAA-EEEE5E8E464B}" srcOrd="0" destOrd="0" presId="urn:microsoft.com/office/officeart/2005/8/layout/chevron2"/>
    <dgm:cxn modelId="{CDE9BA0E-F198-4254-839E-C00212D2ACDE}" type="presParOf" srcId="{8B08F520-99BD-45B8-B6E4-E0753C3F277D}" destId="{59AD122F-2F8C-43CB-9DE6-B654E0C98835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0.8664</cdr:x>
      <cdr:y>0</cdr:y>
    </cdr:from>
    <cdr:to>
      <cdr:x>1</cdr:x>
      <cdr:y>0.03846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66842" y="0"/>
          <a:ext cx="1197646" cy="215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Тыс. руб.</a:t>
          </a:r>
          <a:endParaRPr lang="ru-RU" sz="1800" dirty="0">
            <a:solidFill>
              <a:schemeClr val="tx1"/>
            </a:solidFill>
            <a:latin typeface="Calibri" pitchFamily="34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0.848</cdr:x>
      <cdr:y>0</cdr:y>
    </cdr:from>
    <cdr:to>
      <cdr:x>0.98481</cdr:x>
      <cdr:y>0.0397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572428" y="-214314"/>
          <a:ext cx="1221638" cy="2354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entury School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entury School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entury School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entury School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entury School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entury School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entury School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entury School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entury Schoolbook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rPr>
            <a:t>Тыс. руб.</a:t>
          </a:r>
          <a:endParaRPr lang="ru-RU" sz="1800" dirty="0">
            <a:solidFill>
              <a:sysClr val="windowText" lastClr="000000"/>
            </a:solidFill>
            <a:latin typeface="Calibri" pitchFamily="34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B029-2054-41C2-9FC6-61F1F685DBA8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707E-F517-4282-B814-DC4FA7C127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15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707E-F517-4282-B814-DC4FA7C1270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07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078C5D1-FC6D-4F88-BDF9-30DC1DCD7FDF}" type="datetime1">
              <a:rPr lang="ru-RU" smtClean="0"/>
              <a:pPr/>
              <a:t>21.05.2025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D5D0F4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solidFill>
            <a:srgbClr val="D5D0F4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D5D0F4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solidFill>
            <a:srgbClr val="D5D0F4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rgbClr val="D5D0F4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57290" y="5429264"/>
            <a:ext cx="609600" cy="517524"/>
          </a:xfrm>
          <a:solidFill>
            <a:srgbClr val="D5D0F4"/>
          </a:solidFill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5273" b="93091" l="30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501" y="-140159"/>
            <a:ext cx="817015" cy="9361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4DAC-A57D-4198-ABEE-9BD8E37800AA}" type="datetime1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4E3B-5CD9-493A-9CFD-325538ED59E9}" type="datetime1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0F1135-CFB5-47DC-A06C-077EA420CBB4}" type="datetime1">
              <a:rPr lang="ru-RU" smtClean="0"/>
              <a:pPr/>
              <a:t>21.05.2025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779D56-87A7-4C7C-BC62-09B56B34ACE9}" type="datetime1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B265-3EBC-4EDE-8190-1DD592357066}" type="datetime1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ECD3-3B7D-405B-8433-823CCD9A1CEB}" type="datetime1">
              <a:rPr lang="ru-RU" smtClean="0"/>
              <a:pPr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558786-B1A1-4ABE-8C5A-954720E42C85}" type="datetime1">
              <a:rPr lang="ru-RU" smtClean="0"/>
              <a:pPr/>
              <a:t>21.05.2025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D08D-C0B1-494F-96B3-E1BE9DD840F4}" type="datetime1">
              <a:rPr lang="ru-RU" smtClean="0"/>
              <a:pPr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D3D3E6-FCD8-4533-8833-F834F2D71906}" type="datetime1">
              <a:rPr lang="ru-RU" smtClean="0"/>
              <a:pPr/>
              <a:t>21.05.2025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7FAE03-F940-4F51-8342-4A743A6874C1}" type="datetime1">
              <a:rPr lang="ru-RU" smtClean="0"/>
              <a:pPr/>
              <a:t>21.05.2025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lumMod val="75000"/>
              </a:schemeClr>
            </a:gs>
            <a:gs pos="85000">
              <a:schemeClr val="accent3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ED0B85-8B54-49AD-BE79-BFA17BDA14B4}" type="datetime1">
              <a:rPr lang="ru-RU" smtClean="0"/>
              <a:pPr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5273" b="93091" l="30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501" y="-140159"/>
            <a:ext cx="817015" cy="9361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7.emf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microsoft.com/office/2007/relationships/hdphoto" Target="../media/hdphoto3.wdp"/><Relationship Id="rId5" Type="http://schemas.openxmlformats.org/officeDocument/2006/relationships/image" Target="../media/image5.emf"/><Relationship Id="rId15" Type="http://schemas.microsoft.com/office/2007/relationships/hdphoto" Target="../media/hdphoto5.wdp"/><Relationship Id="rId10" Type="http://schemas.openxmlformats.org/officeDocument/2006/relationships/image" Target="../media/image10.jpeg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budget" TargetMode="External"/><Relationship Id="rId2" Type="http://schemas.openxmlformats.org/officeDocument/2006/relationships/hyperlink" Target="mailto:fo@syktyvdin.rkomi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928802"/>
            <a:ext cx="7764246" cy="3357586"/>
          </a:xfrm>
        </p:spPr>
        <p:txBody>
          <a:bodyPr>
            <a:noAutofit/>
          </a:bodyPr>
          <a:lstStyle/>
          <a:p>
            <a:pPr marL="0" lvl="1">
              <a:spcBef>
                <a:spcPts val="0"/>
              </a:spcBef>
            </a:pPr>
            <a:r>
              <a:rPr lang="ru-RU" altLang="ru-RU" sz="42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 ДЛЯ ГРАЖДАН </a:t>
            </a:r>
          </a:p>
          <a:p>
            <a:pPr marL="0" lvl="1">
              <a:spcBef>
                <a:spcPts val="0"/>
              </a:spcBef>
            </a:pPr>
            <a:r>
              <a:rPr lang="ru-RU" altLang="ru-RU" sz="42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 ОТЧЕТУ </a:t>
            </a:r>
          </a:p>
          <a:p>
            <a:pPr marL="0" lvl="1">
              <a:spcBef>
                <a:spcPts val="0"/>
              </a:spcBef>
            </a:pPr>
            <a:r>
              <a:rPr lang="ru-RU" altLang="ru-RU" sz="42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 </a:t>
            </a:r>
            <a:r>
              <a:rPr lang="ru-RU" altLang="ru-RU" sz="42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ИСПОЛНЕНИИ </a:t>
            </a:r>
            <a:endParaRPr lang="ru-RU" altLang="ru-RU" sz="42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lvl="1">
              <a:spcBef>
                <a:spcPts val="0"/>
              </a:spcBef>
            </a:pPr>
            <a:r>
              <a:rPr lang="ru-RU" altLang="ru-RU" sz="42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 </a:t>
            </a:r>
            <a:endParaRPr lang="ru-RU" altLang="ru-RU" sz="42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lvl="1">
              <a:spcBef>
                <a:spcPts val="0"/>
              </a:spcBef>
            </a:pPr>
            <a:r>
              <a:rPr lang="ru-RU" altLang="ru-RU" sz="42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 </a:t>
            </a:r>
            <a:r>
              <a:rPr lang="ru-RU" altLang="ru-RU" sz="42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2024 </a:t>
            </a:r>
            <a:r>
              <a:rPr lang="ru-RU" altLang="ru-RU" sz="42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</a:t>
            </a:r>
            <a:endParaRPr lang="ru-RU" sz="42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1"/>
            <a:ext cx="7920880" cy="1012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dirty="0" smtClean="0">
                <a:latin typeface="Calibri" pitchFamily="34" charset="0"/>
              </a:rPr>
              <a:t>МУНИЦИПАЛЬНЫЙ РАЙОН</a:t>
            </a:r>
            <a:r>
              <a:rPr lang="ru-RU" sz="2800" dirty="0">
                <a:latin typeface="Calibri" pitchFamily="34" charset="0"/>
              </a:rPr>
              <a:t/>
            </a:r>
            <a:br>
              <a:rPr lang="ru-RU" sz="2800" dirty="0">
                <a:latin typeface="Calibri" pitchFamily="34" charset="0"/>
              </a:rPr>
            </a:br>
            <a:r>
              <a:rPr lang="ru-RU" sz="2800" dirty="0">
                <a:latin typeface="Calibri" pitchFamily="34" charset="0"/>
              </a:rPr>
              <a:t> «СЫКТЫВДИНСКИЙ</a:t>
            </a:r>
            <a:r>
              <a:rPr lang="ru-RU" sz="2800" dirty="0" smtClean="0">
                <a:latin typeface="Calibri" pitchFamily="34" charset="0"/>
              </a:rPr>
              <a:t>»</a:t>
            </a:r>
          </a:p>
          <a:p>
            <a:pPr algn="ctr">
              <a:lnSpc>
                <a:spcPct val="70000"/>
              </a:lnSpc>
            </a:pPr>
            <a:r>
              <a:rPr lang="ru-RU" sz="2800" dirty="0" smtClean="0">
                <a:latin typeface="Calibri" pitchFamily="34" charset="0"/>
              </a:rPr>
              <a:t>РЕСПУБЛИКИ КОМИ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30330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56" y="0"/>
            <a:ext cx="8496944" cy="6429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effectLst/>
                <a:latin typeface="Calibri" pitchFamily="34" charset="0"/>
                <a:cs typeface="Calibri" pitchFamily="34" charset="0"/>
              </a:rPr>
              <a:t>СТРУКТУРА РАСХОДОВ</a:t>
            </a:r>
            <a:endParaRPr lang="ru-RU" sz="36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3112877"/>
            <a:ext cx="792088" cy="86645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64519" y="3114273"/>
            <a:ext cx="792000" cy="865056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47359" y="3111757"/>
            <a:ext cx="792000" cy="86757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31758" y="3104320"/>
            <a:ext cx="777465" cy="865059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02786" y="3104317"/>
            <a:ext cx="807086" cy="87501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98450" y="3104317"/>
            <a:ext cx="797496" cy="87501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717" y="3104317"/>
            <a:ext cx="823434" cy="875011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21"/>
          <p:cNvPicPr>
            <a:picLocks noGrp="1" noChangeAspect="1"/>
          </p:cNvPicPr>
          <p:nvPr>
            <p:ph sz="half" idx="4294967295"/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3099027"/>
            <a:ext cx="792000" cy="8803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26" name="Picture 2" descr="C:\Users\User\Desktop\4498001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21485"/>
            <a:ext cx="792000" cy="85784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</p:pic>
      <p:cxnSp>
        <p:nvCxnSpPr>
          <p:cNvPr id="17" name="Прямая соединительная линия 16"/>
          <p:cNvCxnSpPr>
            <a:stCxn id="5" idx="0"/>
          </p:cNvCxnSpPr>
          <p:nvPr/>
        </p:nvCxnSpPr>
        <p:spPr>
          <a:xfrm rot="16200000" flipV="1">
            <a:off x="160072" y="2697393"/>
            <a:ext cx="826885" cy="4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438115" y="2864098"/>
            <a:ext cx="0" cy="240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4536084" y="2607661"/>
            <a:ext cx="961201" cy="3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7" idx="0"/>
          </p:cNvCxnSpPr>
          <p:nvPr/>
        </p:nvCxnSpPr>
        <p:spPr>
          <a:xfrm rot="5400000" flipH="1" flipV="1">
            <a:off x="3444731" y="2413117"/>
            <a:ext cx="1397269" cy="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6730089" y="2819436"/>
            <a:ext cx="2152" cy="276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5511656" y="2758089"/>
            <a:ext cx="675449" cy="17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641076" y="2984209"/>
            <a:ext cx="0" cy="120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V="1">
            <a:off x="7725301" y="4796350"/>
            <a:ext cx="1664246" cy="30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7650953" y="3979330"/>
            <a:ext cx="18014" cy="854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V="1">
            <a:off x="6594956" y="4166071"/>
            <a:ext cx="378363" cy="4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5876516" y="3974595"/>
            <a:ext cx="27632" cy="1482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046929" y="3979329"/>
            <a:ext cx="0" cy="836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3281626" y="4841078"/>
            <a:ext cx="1735685" cy="12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286307" y="3979330"/>
            <a:ext cx="0" cy="528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394943" y="3979330"/>
            <a:ext cx="0" cy="1057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1466921" y="3982215"/>
            <a:ext cx="9163" cy="52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75556" y="3982215"/>
            <a:ext cx="0" cy="1871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1928802"/>
            <a:ext cx="1368152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libri" pitchFamily="34" charset="0"/>
              </a:rPr>
              <a:t>228 850,2</a:t>
            </a:r>
            <a:endParaRPr lang="ru-RU" sz="20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9426" y="2450483"/>
            <a:ext cx="119307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libri" pitchFamily="34" charset="0"/>
              </a:rPr>
              <a:t>1 642,4</a:t>
            </a:r>
            <a:endParaRPr lang="ru-RU" sz="20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43042" y="2071678"/>
            <a:ext cx="1264513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libri" pitchFamily="34" charset="0"/>
              </a:rPr>
              <a:t>130 148,3</a:t>
            </a:r>
            <a:endParaRPr lang="ru-RU" sz="20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00298" y="1714488"/>
            <a:ext cx="1341657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libri" pitchFamily="34" charset="0"/>
              </a:rPr>
              <a:t>777 960,6</a:t>
            </a:r>
            <a:endParaRPr lang="ru-RU" sz="20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57554" y="1357298"/>
            <a:ext cx="1555658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libri" pitchFamily="34" charset="0"/>
              </a:rPr>
              <a:t>1 420 052,7</a:t>
            </a:r>
            <a:endParaRPr lang="ru-RU" sz="20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57686" y="1714488"/>
            <a:ext cx="1320422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libri" pitchFamily="34" charset="0"/>
              </a:rPr>
              <a:t>198 579,4</a:t>
            </a:r>
            <a:endParaRPr lang="ru-RU" sz="20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14942" y="2071678"/>
            <a:ext cx="119307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libri" pitchFamily="34" charset="0"/>
              </a:rPr>
              <a:t>59 054,0</a:t>
            </a:r>
            <a:endParaRPr lang="ru-RU" sz="20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35703" y="2481769"/>
            <a:ext cx="119307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libri" pitchFamily="34" charset="0"/>
              </a:rPr>
              <a:t>16 958,4</a:t>
            </a:r>
            <a:endParaRPr lang="ru-RU" sz="20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00660" y="2632352"/>
            <a:ext cx="119307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libri" pitchFamily="34" charset="0"/>
              </a:rPr>
              <a:t>3,1</a:t>
            </a:r>
            <a:endParaRPr lang="ru-RU" sz="20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21891" y="5854199"/>
            <a:ext cx="2434709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общегосударственные расходы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27073" y="4534360"/>
            <a:ext cx="1819387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национальная безопасность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643042" y="5286388"/>
            <a:ext cx="1765632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национальная экономика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725434" y="4507909"/>
            <a:ext cx="1008112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ЖКХ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428992" y="5857892"/>
            <a:ext cx="1547521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образование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500562" y="4929198"/>
            <a:ext cx="1129060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культура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143504" y="5786454"/>
            <a:ext cx="1512168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социальная политика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215074" y="4429132"/>
            <a:ext cx="1008112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спорт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547791" y="5030201"/>
            <a:ext cx="2016224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обслуживание </a:t>
            </a:r>
            <a:r>
              <a:rPr lang="ru-RU" b="1" dirty="0" err="1" smtClean="0">
                <a:solidFill>
                  <a:schemeClr val="tx1"/>
                </a:solidFill>
                <a:latin typeface="Calibri" pitchFamily="34" charset="0"/>
              </a:rPr>
              <a:t>мундолга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075155" y="5884647"/>
            <a:ext cx="2195736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межбюджетные трансферты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865705" y="2214554"/>
            <a:ext cx="127829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libri" pitchFamily="34" charset="0"/>
              </a:rPr>
              <a:t>22 794,4</a:t>
            </a:r>
            <a:endParaRPr lang="ru-RU" sz="20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26" name="Объект 21"/>
          <p:cNvPicPr>
            <a:picLocks noGrp="1" noChangeAspect="1"/>
          </p:cNvPicPr>
          <p:nvPr>
            <p:ph sz="half" idx="4294967295"/>
          </p:nvPr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571" y="3104316"/>
            <a:ext cx="792000" cy="87501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68" name="Прямая соединительная линия 67"/>
          <p:cNvCxnSpPr/>
          <p:nvPr/>
        </p:nvCxnSpPr>
        <p:spPr>
          <a:xfrm flipV="1">
            <a:off x="8572528" y="2571744"/>
            <a:ext cx="2526" cy="543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428728" y="4286256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1 632,6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rot="5400000" flipH="1" flipV="1">
            <a:off x="2007437" y="2778853"/>
            <a:ext cx="6999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00034" y="5500702"/>
            <a:ext cx="1368152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223 999,2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4929198"/>
            <a:ext cx="1264513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129 508,9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86050" y="4286256"/>
            <a:ext cx="1341657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667 649,4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V="1">
            <a:off x="3214678" y="2071678"/>
            <a:ext cx="0" cy="1057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3357554" y="5572140"/>
            <a:ext cx="1555658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1 419 737,8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429124" y="4714884"/>
            <a:ext cx="1320422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198 317,3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5429264"/>
            <a:ext cx="119307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56 785,4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143636" y="4214818"/>
            <a:ext cx="119307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16 958,4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286644" y="4500570"/>
            <a:ext cx="119307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2,8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715272" y="5572140"/>
            <a:ext cx="1278295" cy="41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22 794,4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033831" y="856262"/>
            <a:ext cx="1123595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6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69" y="-16420"/>
            <a:ext cx="8229600" cy="7307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РАСХОДЫ СОЦИАЛЬНОЙ СФЕРЫ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0442" y="811822"/>
            <a:ext cx="1187624" cy="371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29429" y="985526"/>
            <a:ext cx="1686923" cy="158417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2111" y="2590570"/>
            <a:ext cx="2482791" cy="429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ф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изическая культура   и спорт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84496" y="2568866"/>
            <a:ext cx="1550557" cy="523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культура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78055" y="2574251"/>
            <a:ext cx="1550557" cy="518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образование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37596" y="3143250"/>
            <a:ext cx="157777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78055" y="6102646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364" y="6114975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975" y="5947270"/>
            <a:ext cx="276206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бщий объем расходов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59394" y="5958630"/>
            <a:ext cx="45286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оля ЗП в общем объеме расходов,%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72665" y="6114975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645799" y="5958630"/>
            <a:ext cx="244668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расходы на ЗП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74728" y="984847"/>
            <a:ext cx="1686923" cy="158417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722988" y="984847"/>
            <a:ext cx="1686923" cy="158417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902133" y="984847"/>
            <a:ext cx="1686923" cy="158417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592695" y="2568122"/>
            <a:ext cx="2335451" cy="524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оциальная политика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302734" y="-969060"/>
            <a:ext cx="558421" cy="82246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4661175"/>
              </p:ext>
            </p:extLst>
          </p:nvPr>
        </p:nvGraphicFramePr>
        <p:xfrm>
          <a:off x="-2" y="3365311"/>
          <a:ext cx="9144004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691 798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,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16 958,4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198 317,3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1 419 737,8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56 785,4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9 009,4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111 275,7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779 426,9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53,1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56,1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54,9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0317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67600" cy="5000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МУНИЦИПАЛЬНЫЕ ПРОГРАММЫ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" y="505690"/>
          <a:ext cx="9143999" cy="64214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571867"/>
                <a:gridCol w="1357322"/>
                <a:gridCol w="1357322"/>
                <a:gridCol w="1643074"/>
                <a:gridCol w="1214414"/>
              </a:tblGrid>
              <a:tr h="1372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ИСПОЛНЕНИЕ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4158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«Создание условий для развития социальной сферы»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2 421,1</a:t>
                      </a:r>
                      <a:endParaRPr lang="ru-RU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2 412,3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99,6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2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1 344 987,6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1 344 746,5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88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культуры, физической культуры и спорта»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269 280,0</a:t>
                      </a:r>
                      <a:endParaRPr lang="ru-RU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269 023,1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65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доступным и комфортным жильем»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489 027,0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476 599,3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97,5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«Правопорядок и обеспечение общественной безопасности»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218,5</a:t>
                      </a:r>
                      <a:endParaRPr lang="ru-RU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208,6</a:t>
                      </a:r>
                      <a:endParaRPr lang="ru-RU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  <a:cs typeface="Times New Roman"/>
                        </a:rPr>
                        <a:t>95,5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901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«Безопасность жизнедеятельности населения и муниципального имущества»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1 389,1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1 389,1</a:t>
                      </a:r>
                      <a:endParaRPr lang="ru-RU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597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экономики»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1 698,3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1 698,3</a:t>
                      </a:r>
                      <a:endParaRPr lang="ru-RU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7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градостроительной деятельности»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284 284,7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186 496,0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65,6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3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энергетики, </a:t>
                      </a:r>
                      <a:r>
                        <a:rPr lang="ru-RU" sz="1300" b="1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- коммунального хозяйства и дорожного хозяйства»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145 645,9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144 831,1</a:t>
                      </a:r>
                      <a:endParaRPr lang="ru-RU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99,4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487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«Муниципальная кадровая политика и профессиональное развитие муниципальных служащих»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142,1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142,1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7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управления муниципальным имуществом»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555,8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555,8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4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25 621,5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25 601,1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193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транспортной системы»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5 896,0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5 870,9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99,6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07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2 571 167,6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2 459 574,2</a:t>
                      </a: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95,7</a:t>
                      </a:r>
                      <a:endParaRPr lang="ru-RU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56376" y="214290"/>
            <a:ext cx="1187624" cy="371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71546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РЕАЛИЗАЦИЯ НАЦИОНАЛЬНЫХ ПРОЕКТОВ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pic>
        <p:nvPicPr>
          <p:cNvPr id="7" name="Рисунок 6" descr="образ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3326076"/>
            <a:ext cx="3043734" cy="1245931"/>
          </a:xfrm>
          <a:prstGeom prst="rect">
            <a:avLst/>
          </a:prstGeom>
        </p:spPr>
      </p:pic>
      <p:pic>
        <p:nvPicPr>
          <p:cNvPr id="8" name="Рисунок 7" descr="жилье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0" y="5000636"/>
            <a:ext cx="3428992" cy="11430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1857364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165,8</a:t>
            </a:r>
            <a:endParaRPr lang="ru-RU" sz="26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3786190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3 503,3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3" y="5643578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450 566,6</a:t>
            </a:r>
            <a:endParaRPr lang="ru-RU" sz="26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PCUSER_EM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85850" y="1142984"/>
            <a:ext cx="4000528" cy="159544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500298" y="1357298"/>
            <a:ext cx="6429420" cy="98488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проект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для реализации творческого потенциала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нации» («Творческие люди» - лучшие учреждения и работники учреждений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165,8 тыс. руб., исполнение 100,0%</a:t>
            </a:r>
          </a:p>
          <a:p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2714620"/>
            <a:ext cx="5857916" cy="172354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проект «Патриотическое воспитание граждан Российской Федерации» (Расходы на 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организациях) – 3 503,3 тыс. руб.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исполнение 100,0%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4714884"/>
            <a:ext cx="5429288" cy="147732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проект «Обеспечение устойчивого сокращения непригодного для проживания жилищного фонда» (Расходы на обеспечение мероприятий по расселению непригодного для проживания жилищного фонда – 450 566,6 тыс.руб., исполнение 97,3%</a:t>
            </a:r>
          </a:p>
          <a:p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67600" cy="785794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РАЗВИТИЕ СОЦПАРТНЕРСТВА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635240"/>
          <a:ext cx="9144000" cy="622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12"/>
                <a:gridCol w="928694"/>
                <a:gridCol w="4445613"/>
                <a:gridCol w="1055081"/>
              </a:tblGrid>
              <a:tr h="20111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813">
                <a:tc>
                  <a:txBody>
                    <a:bodyPr/>
                    <a:lstStyle/>
                    <a:p>
                      <a:pPr algn="ctr"/>
                      <a:r>
                        <a:rPr lang="ru-RU" sz="1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физических и юридических лиц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7313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народного проекта в сфере дорожной деятельности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3205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народного проекта в сфере обустройства источников холодного водоснабжения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632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Монди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СЛПК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6 541,4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2 856,4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36566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в сфере культуры (фестиваль «Завалинка» и «Зажги звезду народную», форум «Забота»)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59959"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субъектов малого и среднего предпринимательства </a:t>
                      </a:r>
                    </a:p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(субсидия для ООО «Коми древо»)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6320"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Укрепление материально-технической базы учреждений образования </a:t>
                      </a:r>
                    </a:p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(ремонт фасада ДЮЦ с.Зеленец)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6320"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5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отрасли физической культуры и спорта (приобретение спортинвентаря и оборудования, мероприятия для людей с ограниченными возможностями)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67600" cy="10715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РЕАЛИЗАЦИЯ ПРОЕКТА 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«НАРОДНЫЙ БЮДЖЕТ»</a:t>
            </a:r>
            <a:endParaRPr lang="ru-RU" sz="36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0" y="1214422"/>
            <a:ext cx="2071702" cy="1714512"/>
          </a:xfrm>
          <a:prstGeom prst="hexagon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3500430" y="1214422"/>
            <a:ext cx="2071702" cy="1714512"/>
          </a:xfrm>
          <a:prstGeom prst="hexag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5286380" y="2428868"/>
            <a:ext cx="2071702" cy="1714512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1714480" y="2428868"/>
            <a:ext cx="2071702" cy="1714512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7072298" y="1214422"/>
            <a:ext cx="2071702" cy="1714512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929330"/>
            <a:ext cx="2857488" cy="785818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остановочных комплексов на участке дороги «Подъезд к д.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Морово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- 1 143,9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-1642312" y="4142586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43636" y="5857892"/>
            <a:ext cx="3000364" cy="857256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навесного оборудования для трактора в м.Малая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Слуда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ИП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Болотова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829,5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7250941" y="4179083"/>
            <a:ext cx="3357586" cy="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85720" y="5000636"/>
            <a:ext cx="2857488" cy="857256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 источников холодного водоснабжения в д.Малая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Слуда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д.Ивановка 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1 806,0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2143902" y="457121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929322" y="4929198"/>
            <a:ext cx="2857488" cy="857256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пандуса и ремонт крыльца в МБУДО РЦВР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с.Выльгорт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1 666,7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5893603" y="453628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214678" y="4143380"/>
            <a:ext cx="2643206" cy="2714620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крыльца в ДЮЦ с.Зеленец и ремонт системы отопления в МБДОУ «Детский сад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с.Лэзым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-1 777,8 тыс.руб.;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НБ в школе 4 проекта: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ЦЭВД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с.Пажга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открытая волейбольная площадка 150,0 т.р., СОШ № 1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с.Выльгорт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праздник коми языка «Коми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муын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гаж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165,0 т.р., СОШ с.Шошка – «Раздельный сбор отходов» 147,3 т.р., СОШ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с.Ыб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туристический маршрут «Чужан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сиктын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олам-вылам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109,9 т.р. 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3894133" y="3535363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072494" cy="6429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ОСНОВНЫЕ ИТОГИ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857232"/>
          <a:ext cx="8858312" cy="21945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14578"/>
                <a:gridCol w="2214578"/>
                <a:gridCol w="2214578"/>
                <a:gridCol w="2214578"/>
              </a:tblGrid>
              <a:tr h="37084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ОТКЛОНЕНИЕ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3 466 943,7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2 595 340,4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- 871 603,3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3 603 451,9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737 386,1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- 866 065,8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ПРОФИЦИТ/ ДЕФИЦИТ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-136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508,2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-142 045,7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- 5 537,5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500438"/>
            <a:ext cx="92869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24,3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% - налоговые и неналоговые доходы;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75,7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% - безвозмездные поступления в виде субвенций, </a:t>
            </a:r>
            <a:r>
              <a:rPr lang="ru-RU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субсидий, дотаций и поступлений в рамках социально-экономического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сотрудничества.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По итогам 2024 года бюджет по расходам исполнен на 95,8 % </a:t>
            </a:r>
            <a:endParaRPr lang="ru-RU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89,8% </a:t>
            </a:r>
            <a:r>
              <a:rPr lang="ru-RU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бюджета приходится на муниципальные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программы </a:t>
            </a:r>
            <a:r>
              <a:rPr lang="ru-RU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или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2 459,6 млн</a:t>
            </a:r>
            <a:r>
              <a:rPr lang="ru-RU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руб.</a:t>
            </a:r>
            <a:endParaRPr lang="ru-RU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05854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 итогам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2024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года бюджет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 доходам исполнен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94,9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%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571480"/>
            <a:ext cx="11429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Тыс.руб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429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ЗАДАЧИ НА 202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ГОД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71406" y="714356"/>
          <a:ext cx="907259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sz="quarter" idx="1"/>
          </p:nvPr>
        </p:nvSpPr>
        <p:spPr>
          <a:xfrm>
            <a:off x="46345" y="1196752"/>
            <a:ext cx="9108504" cy="459332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168220</a:t>
            </a:r>
            <a:r>
              <a:rPr lang="en-US" altLang="ru-RU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Сыктывдинский район, </a:t>
            </a:r>
            <a:r>
              <a:rPr lang="ru-RU" altLang="ru-RU" b="1" dirty="0" err="1" smtClean="0">
                <a:latin typeface="Calibri" pitchFamily="34" charset="0"/>
                <a:cs typeface="Times New Roman" panose="02020603050405020304" pitchFamily="18" charset="0"/>
              </a:rPr>
              <a:t>с.Выльгорт</a:t>
            </a: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, ул. </a:t>
            </a:r>
            <a:r>
              <a:rPr lang="ru-RU" altLang="ru-RU" b="1" dirty="0" err="1" smtClean="0">
                <a:latin typeface="Calibri" pitchFamily="34" charset="0"/>
                <a:cs typeface="Times New Roman" panose="02020603050405020304" pitchFamily="18" charset="0"/>
              </a:rPr>
              <a:t>Д.Каликовой</a:t>
            </a: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, д.62</a:t>
            </a:r>
          </a:p>
          <a:p>
            <a:pPr marL="0" indent="0">
              <a:buNone/>
              <a:defRPr/>
            </a:pPr>
            <a:r>
              <a:rPr lang="ru-RU" altLang="ru-RU" b="1" dirty="0">
                <a:latin typeface="Calibri" pitchFamily="34" charset="0"/>
                <a:cs typeface="Times New Roman" panose="02020603050405020304" pitchFamily="18" charset="0"/>
              </a:rPr>
              <a:t>тел: </a:t>
            </a: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(8 82130) 7-15-87;</a:t>
            </a:r>
          </a:p>
          <a:p>
            <a:pPr marL="0" indent="0">
              <a:buNone/>
              <a:defRPr/>
            </a:pP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факс: (8 82130) 7-15-89; </a:t>
            </a:r>
          </a:p>
          <a:p>
            <a:pPr marL="0" indent="0">
              <a:buNone/>
              <a:defRPr/>
            </a:pP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ru-RU" altLang="ru-RU" b="1" dirty="0" err="1" smtClean="0">
                <a:latin typeface="Calibri" pitchFamily="34" charset="0"/>
                <a:cs typeface="Times New Roman" panose="02020603050405020304" pitchFamily="18" charset="0"/>
                <a:hlinkClick r:id="rId2"/>
              </a:rPr>
              <a:t>fo@syktyvdin.rkomi.ru</a:t>
            </a: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 ;</a:t>
            </a:r>
          </a:p>
          <a:p>
            <a:pPr marL="0" indent="0">
              <a:buNone/>
              <a:defRPr/>
            </a:pPr>
            <a:r>
              <a:rPr lang="ru-RU" altLang="ru-RU" b="1" dirty="0" smtClean="0">
                <a:latin typeface="Calibri" pitchFamily="34" charset="0"/>
                <a:cs typeface="Tahoma" pitchFamily="34" charset="0"/>
              </a:rPr>
              <a:t>сообщество </a:t>
            </a:r>
            <a:r>
              <a:rPr lang="ru-RU" altLang="ru-RU" b="1" dirty="0" err="1" smtClean="0">
                <a:latin typeface="Calibri" pitchFamily="34" charset="0"/>
                <a:cs typeface="Tahoma" pitchFamily="34" charset="0"/>
              </a:rPr>
              <a:t>ВКонтакте</a:t>
            </a: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: </a:t>
            </a:r>
            <a:r>
              <a:rPr lang="en-US" altLang="ru-RU" b="1" dirty="0" smtClean="0">
                <a:latin typeface="Calibri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ru-RU" b="1" dirty="0">
                <a:latin typeface="Calibri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altLang="ru-RU" b="1" dirty="0" smtClean="0">
                <a:latin typeface="Calibri" pitchFamily="34" charset="0"/>
                <a:cs typeface="Times New Roman" panose="02020603050405020304" pitchFamily="18" charset="0"/>
                <a:hlinkClick r:id="rId3"/>
              </a:rPr>
              <a:t>vk.com/ibudget</a:t>
            </a: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 ;</a:t>
            </a:r>
          </a:p>
          <a:p>
            <a:pPr marL="0" indent="0">
              <a:buNone/>
              <a:defRPr/>
            </a:pP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График работы  управления финансов администрации МО МР «Сыктывдинский»: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                  с понедельника по четверг - с 8-45 до 17-15;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                  пятница - с 8-45 до 15-45;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                 суббота, воскресенье - выходные дни.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                  обеденный перерыв - с 1</a:t>
            </a:r>
            <a:r>
              <a:rPr lang="en-US" altLang="ru-RU" b="1" dirty="0" smtClean="0">
                <a:latin typeface="Calibri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-00 до 1</a:t>
            </a:r>
            <a:r>
              <a:rPr lang="en-US" altLang="ru-RU" b="1" dirty="0" smtClean="0">
                <a:latin typeface="Calibri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-00.</a:t>
            </a:r>
          </a:p>
          <a:p>
            <a:pPr>
              <a:defRPr/>
            </a:pPr>
            <a:endParaRPr lang="ru-RU" altLang="ru-RU" b="1" dirty="0" smtClean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755576" y="0"/>
            <a:ext cx="8388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КОНТАКТНАЯ ИНФОРМАЦИЯ</a:t>
            </a:r>
            <a:endParaRPr lang="ru-RU" altLang="ru-RU" sz="36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994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7519"/>
            <a:ext cx="8229600" cy="6926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ОБЩИЕ ПАРАМЕТРЫ БЮДЖЕТА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771079787"/>
              </p:ext>
            </p:extLst>
          </p:nvPr>
        </p:nvGraphicFramePr>
        <p:xfrm>
          <a:off x="0" y="620688"/>
          <a:ext cx="91440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58377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67600" cy="7143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СТРУКТУРА ДОХОДОВ БЮДЖЕТА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" y="714356"/>
          <a:ext cx="9143999" cy="647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8793"/>
                <a:gridCol w="928694"/>
                <a:gridCol w="785818"/>
                <a:gridCol w="1000132"/>
                <a:gridCol w="857256"/>
                <a:gridCol w="3643306"/>
              </a:tblGrid>
              <a:tr h="3708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КВД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Первоначальный план, тыс.руб. 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Уточненный план, тыс.руб. 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Фактическое поступление за  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Причины невыполнения плана 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(для параметров, по которым отклонение составляет &gt;10 %)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209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latin typeface="Calibri" pitchFamily="34" charset="0"/>
                          <a:cs typeface="Calibri" pitchFamily="34" charset="0"/>
                        </a:rPr>
                        <a:t>НАЛОГОВЫЕ ДОХОДЫ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423</a:t>
                      </a:r>
                      <a:r>
                        <a:rPr lang="ru-RU" sz="1200" b="1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275,0</a:t>
                      </a:r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512 461,8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560 235,7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109,3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115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НДФЛ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338 659,0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388</a:t>
                      </a:r>
                      <a:r>
                        <a:rPr lang="ru-RU" sz="12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659,0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431</a:t>
                      </a:r>
                      <a:r>
                        <a:rPr lang="ru-RU" sz="12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778,1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111,1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Отклонение в сторону увеличения от первоначального плана объясняется ростом темпа фонда заработной платы работников организаций муниципального района.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1682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Акцизы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25 739,0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r>
                        <a:rPr lang="ru-RU" sz="12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477,4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r>
                        <a:rPr lang="ru-RU" sz="12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610,1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100,5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Налоги на совокупный доход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54</a:t>
                      </a:r>
                      <a:r>
                        <a:rPr lang="ru-RU" sz="12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448,0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90 867,0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93</a:t>
                      </a:r>
                      <a:r>
                        <a:rPr lang="ru-RU" sz="12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937,0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103,4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Госпошлина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4 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5 458,4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6 910,5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126,6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Рост государственной пошлины объясняется увеличением стоимости предоставляемых услуг</a:t>
                      </a:r>
                    </a:p>
                  </a:txBody>
                  <a:tcPr marL="9525" marR="9525" marT="9525" marB="0" anchor="ctr"/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latin typeface="Calibri" pitchFamily="34" charset="0"/>
                          <a:cs typeface="Calibri" pitchFamily="34" charset="0"/>
                        </a:rPr>
                        <a:t>НЕНАЛОГОВЫЕ ДОХОДЫ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15 077,5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54 831,7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70 190,2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128,0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1952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latin typeface="Calibri" pitchFamily="34" charset="0"/>
                          <a:cs typeface="Calibri" pitchFamily="34" charset="0"/>
                        </a:rPr>
                        <a:t>Доходы от использования имущества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7 845,0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23 245,0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30 345,8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130,5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Увеличение объясняется проведением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претензионно-исковой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работы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Платежи при пользовании природными ресурсами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596,8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1 589,0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1 598,9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100,6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1482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Компенсация затрат государства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2 850,0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5 470,0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191,9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006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Доходы от продажи активов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5 159,2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6 700,0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9 472,0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141,4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Отклонение  в сторону увеличения объясняется потребительским спросом по приобретению площадей земельных участков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1428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Штрафы, санкции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476,5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15 647,0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16 565,9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105,8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5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latin typeface="Calibri" pitchFamily="34" charset="0"/>
                          <a:cs typeface="Calibri" pitchFamily="34" charset="0"/>
                        </a:rPr>
                        <a:t>Прочие неналоговые доходы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4 800,7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6 737,5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140,3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u="none" strike="noStrike" dirty="0">
                          <a:latin typeface="Calibri" pitchFamily="34" charset="0"/>
                          <a:cs typeface="Calibri" pitchFamily="34" charset="0"/>
                        </a:rPr>
                        <a:t>БЕЗВОЗМЕЗДНЫЕ ПОСТУПЛЕНИЯ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1 557 520,9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2 167 533,8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1 964 914,5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90,6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Уточненный план по доходам указан в соответствии с последним решением Совета "О внесении изменений в бюджет". В декабре поступили уведомления из вышестоящих бюджетов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Дотации бюджетам бюджетной системы Российской Федерации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69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127,0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71 649,0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71 649,0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100,0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Субсидии бюджетам бюджетной системы Российской Федерации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604 609,5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1 054 659,3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996 276,9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94,5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>
                          <a:latin typeface="Calibri" pitchFamily="34" charset="0"/>
                          <a:cs typeface="Calibri" pitchFamily="34" charset="0"/>
                        </a:rPr>
                        <a:t>Не в полном объеме поступили средства </a:t>
                      </a:r>
                      <a:r>
                        <a:rPr lang="ru-RU" sz="10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на </a:t>
                      </a:r>
                      <a:r>
                        <a:rPr lang="ru-RU" sz="10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софинансирование</a:t>
                      </a:r>
                      <a:r>
                        <a:rPr lang="ru-RU" sz="10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капитальных вложений в объекты муниципальной собственности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Субвенции бюджетам бюджетной системы Российской Федерации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854 659,3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978 178,5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980 192,1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100,2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9655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Иные межбюджетные трансферты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29 125,1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56 446,4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51 756,4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91,7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в решение не включены уведомления,</a:t>
                      </a:r>
                      <a:r>
                        <a:rPr lang="ru-RU" sz="10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пришедшие в декабре 2024 года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6958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latin typeface="Calibri" pitchFamily="34" charset="0"/>
                          <a:cs typeface="Calibri" pitchFamily="34" charset="0"/>
                        </a:rPr>
                        <a:t>Прочие безвозмездные поступления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0,0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6 600,7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6 600,7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ИТОГО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1 995 873,4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2 734 827,3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2 595 340,4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94,9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6926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СТРУКТУРА ДОХОДОВ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143644"/>
            <a:ext cx="214314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928670"/>
            <a:ext cx="1785918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2 734 827,3</a:t>
            </a:r>
            <a:endParaRPr lang="ru-RU" sz="2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9" name="Содержимое 18"/>
          <p:cNvGraphicFramePr>
            <a:graphicFrameLocks noGrp="1"/>
          </p:cNvGraphicFramePr>
          <p:nvPr>
            <p:ph sz="quarter" idx="1"/>
          </p:nvPr>
        </p:nvGraphicFramePr>
        <p:xfrm>
          <a:off x="0" y="857232"/>
          <a:ext cx="914400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428992" y="928670"/>
            <a:ext cx="1785918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2 595 340,4</a:t>
            </a:r>
            <a:endParaRPr lang="ru-RU" sz="2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108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86380" y="1857364"/>
            <a:ext cx="1617655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512 461,8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1857364"/>
            <a:ext cx="1617655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560 235,7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33831" y="856262"/>
            <a:ext cx="1123595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5470" y="35973"/>
            <a:ext cx="8497180" cy="53550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НАЛОГОВЫХ ДОХОДОВ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</p:nvPr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57818" y="1857364"/>
            <a:ext cx="1617655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54 831,7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1857364"/>
            <a:ext cx="1617655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70 190,2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33831" y="856262"/>
            <a:ext cx="1123595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5470" y="35973"/>
            <a:ext cx="8497180" cy="53550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НЕНАЛОГОВЫХ ДОХОДОВ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57786" y="2285992"/>
            <a:ext cx="1760531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2 167 533,8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12" y="2285992"/>
            <a:ext cx="185738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1 964 914,5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33831" y="856262"/>
            <a:ext cx="1123595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5470" y="35973"/>
            <a:ext cx="8497180" cy="82125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</p:nvPr>
        </p:nvGraphicFramePr>
        <p:xfrm>
          <a:off x="0" y="642918"/>
          <a:ext cx="9144000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501122" cy="7143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Calibri" pitchFamily="34" charset="0"/>
                <a:cs typeface="Times New Roman" pitchFamily="18" charset="0"/>
              </a:rPr>
              <a:t>МУНИЦИПАЛЬНЫЙ ДОРОЖНЫЙ ФОНД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785794"/>
          <a:ext cx="9144000" cy="56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33831" y="856262"/>
            <a:ext cx="1123595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143932" cy="6429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СТРУКТУРА </a:t>
            </a: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РАСХОДОВ БЮДЖЕТА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785794"/>
          <a:ext cx="9144000" cy="57560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174"/>
                <a:gridCol w="1222331"/>
                <a:gridCol w="1074538"/>
                <a:gridCol w="917841"/>
                <a:gridCol w="857256"/>
                <a:gridCol w="2428860"/>
              </a:tblGrid>
              <a:tr h="51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кода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Первоначальный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план, тыс.руб.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Уточненный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план,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тыс.руб.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исполнение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за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Причины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невыполнения плана </a:t>
                      </a:r>
                      <a:endParaRPr lang="en-US" sz="1200" u="none" strike="noStrike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(для параметров,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по которым отклонение составляет </a:t>
                      </a:r>
                      <a:r>
                        <a:rPr lang="en-US" sz="120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&gt;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10 %)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0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183 918,4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228 850,2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223 999,2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97,9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800,4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642,4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1 632,6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99,4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33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89 700,3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130 148,3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129 508,9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99,5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65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268 973,4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777 960,6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667649,4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85,8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не </a:t>
                      </a:r>
                      <a:r>
                        <a:rPr lang="ru-RU" sz="1000" b="0" i="0" u="none" strike="noStrike" dirty="0">
                          <a:latin typeface="Times New Roman"/>
                        </a:rPr>
                        <a:t>в полном объеме израсходованы средства РК, выделенные под компактную застройку в </a:t>
                      </a:r>
                      <a:r>
                        <a:rPr lang="ru-RU" sz="1000" b="0" i="0" u="none" strike="noStrike" dirty="0" err="1">
                          <a:latin typeface="Times New Roman"/>
                        </a:rPr>
                        <a:t>м.Пичипашня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1 219 625,8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1 420 052,7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1 419 737,8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99,9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77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168 093,5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198 579,4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198 317,3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99,9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86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57 748,0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59 054,0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56 785,4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96,2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31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16 958,4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16 958,4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ОБСЛУЖИВАНИЕ ГОСУДАРСТВЕННОГО (МУНИЦИПАЛЬНОГО) ДОЛГА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90,3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/>
                        </a:rPr>
                        <a:t> в связи с получением бюджетного кредита была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рассчитана </a:t>
                      </a:r>
                      <a:r>
                        <a:rPr lang="ru-RU" sz="1000" b="0" i="0" u="none" strike="noStrike" dirty="0">
                          <a:latin typeface="Times New Roman"/>
                        </a:rPr>
                        <a:t>максимальная сумма для оплаты %</a:t>
                      </a:r>
                    </a:p>
                  </a:txBody>
                  <a:tcPr marL="9525" marR="9525" marT="9525" marB="0" anchor="b"/>
                </a:tc>
              </a:tr>
              <a:tr h="510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libri" pitchFamily="34" charset="0"/>
                          <a:cs typeface="Calibri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22 794,4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22 794,4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22 794,4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092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026 473,4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2 856 043,5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2 737 386,1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95,8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3302</TotalTime>
  <Words>1571</Words>
  <Application>Microsoft Office PowerPoint</Application>
  <PresentationFormat>Экран (4:3)</PresentationFormat>
  <Paragraphs>482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ОБЩИЕ ПАРАМЕТРЫ БЮДЖЕТА</vt:lpstr>
      <vt:lpstr>СТРУКТУРА ДОХОДОВ БЮДЖЕТА</vt:lpstr>
      <vt:lpstr>СТРУКТУРА ДОХОДОВ</vt:lpstr>
      <vt:lpstr>Слайд 5</vt:lpstr>
      <vt:lpstr>Слайд 6</vt:lpstr>
      <vt:lpstr>Слайд 7</vt:lpstr>
      <vt:lpstr>МУНИЦИПАЛЬНЫЙ ДОРОЖНЫЙ ФОНД</vt:lpstr>
      <vt:lpstr>СТРУКТУРА РАСХОДОВ БЮДЖЕТА</vt:lpstr>
      <vt:lpstr>СТРУКТУРА РАСХОДОВ</vt:lpstr>
      <vt:lpstr>РАСХОДЫ СОЦИАЛЬНОЙ СФЕРЫ</vt:lpstr>
      <vt:lpstr>МУНИЦИПАЛЬНЫЕ ПРОГРАММЫ </vt:lpstr>
      <vt:lpstr>РЕАЛИЗАЦИЯ НАЦИОНАЛЬНЫХ ПРОЕКТОВ</vt:lpstr>
      <vt:lpstr>РАЗВИТИЕ СОЦПАРТНЕРСТВА</vt:lpstr>
      <vt:lpstr>РЕАЛИЗАЦИЯ ПРОЕКТА  «НАРОДНЫЙ БЮДЖЕТ»</vt:lpstr>
      <vt:lpstr>ОСНОВНЫЕ ИТОГИ</vt:lpstr>
      <vt:lpstr>ЗАДАЧИ НА 2025 ГОД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 МУНИЦИПАЛЬНОГО РАЙОНА  «СЫКТЫВДИНСКИЙ»</dc:title>
  <dc:creator>PUSER27_1</dc:creator>
  <cp:lastModifiedBy>PCUSER_EM</cp:lastModifiedBy>
  <cp:revision>312</cp:revision>
  <dcterms:created xsi:type="dcterms:W3CDTF">2018-04-10T07:57:53Z</dcterms:created>
  <dcterms:modified xsi:type="dcterms:W3CDTF">2025-05-21T09:06:17Z</dcterms:modified>
</cp:coreProperties>
</file>