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8" r:id="rId3"/>
    <p:sldId id="290" r:id="rId4"/>
    <p:sldId id="257" r:id="rId5"/>
    <p:sldId id="274" r:id="rId6"/>
    <p:sldId id="284" r:id="rId7"/>
    <p:sldId id="285" r:id="rId8"/>
    <p:sldId id="272" r:id="rId9"/>
    <p:sldId id="260" r:id="rId10"/>
    <p:sldId id="291" r:id="rId11"/>
    <p:sldId id="265" r:id="rId12"/>
    <p:sldId id="271" r:id="rId13"/>
    <p:sldId id="289" r:id="rId14"/>
    <p:sldId id="282" r:id="rId15"/>
    <p:sldId id="279" r:id="rId16"/>
    <p:sldId id="29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3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37" autoAdjust="0"/>
    <p:restoredTop sz="94522" autoAdjust="0"/>
  </p:normalViewPr>
  <p:slideViewPr>
    <p:cSldViewPr>
      <p:cViewPr>
        <p:scale>
          <a:sx n="100" d="100"/>
          <a:sy n="100" d="100"/>
        </p:scale>
        <p:origin x="-236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1666666666666683E-3"/>
                  <c:y val="0.2790689043831316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6330698849086964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5.374660380712166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</c:v>
                </c:pt>
                <c:pt idx="1">
                  <c:v>РАСХОД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4017659.4</c:v>
                </c:pt>
                <c:pt idx="1">
                  <c:v>4325013.4000000004</c:v>
                </c:pt>
                <c:pt idx="2">
                  <c:v>-356028.1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F6FC6">
                <a:lumMod val="60000"/>
                <a:lumOff val="40000"/>
              </a:srgbClr>
            </a:solidFill>
          </c:spPr>
          <c:dLbls>
            <c:dLbl>
              <c:idx val="0"/>
              <c:layout>
                <c:manualLayout>
                  <c:x val="1.3888888888888894E-3"/>
                  <c:y val="0.26253148782709412"/>
                </c:manualLayout>
              </c:layout>
              <c:showVal val="1"/>
            </c:dLbl>
            <c:dLbl>
              <c:idx val="1"/>
              <c:layout>
                <c:manualLayout>
                  <c:x val="6.9444444444444467E-3"/>
                  <c:y val="0.167441342629879"/>
                </c:manualLayout>
              </c:layout>
              <c:showVal val="1"/>
            </c:dLbl>
            <c:dLbl>
              <c:idx val="2"/>
              <c:layout>
                <c:manualLayout>
                  <c:x val="6.9444444444443452E-3"/>
                  <c:y val="6.821684329365439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</c:v>
                </c:pt>
                <c:pt idx="1">
                  <c:v>РАСХОД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3466943.7</c:v>
                </c:pt>
                <c:pt idx="1">
                  <c:v>3603451.9</c:v>
                </c:pt>
                <c:pt idx="2">
                  <c:v>-136508.20000000001</c:v>
                </c:pt>
              </c:numCache>
            </c:numRef>
          </c:val>
        </c:ser>
        <c:dLbls>
          <c:showVal val="1"/>
        </c:dLbls>
        <c:gapWidth val="75"/>
        <c:shape val="box"/>
        <c:axId val="120266752"/>
        <c:axId val="120268288"/>
        <c:axId val="0"/>
      </c:bar3DChart>
      <c:catAx>
        <c:axId val="120266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268288"/>
        <c:crosses val="autoZero"/>
        <c:auto val="1"/>
        <c:lblAlgn val="ctr"/>
        <c:lblOffset val="100"/>
      </c:catAx>
      <c:valAx>
        <c:axId val="120268288"/>
        <c:scaling>
          <c:orientation val="minMax"/>
        </c:scaling>
        <c:delete val="1"/>
        <c:axPos val="l"/>
        <c:numFmt formatCode="#,##0.0\ _₽" sourceLinked="1"/>
        <c:majorTickMark val="none"/>
        <c:tickLblPos val="nextTo"/>
        <c:crossAx val="12026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4398468941382343"/>
          <c:y val="0.3596811599109585"/>
          <c:w val="0.13147506561679789"/>
          <c:h val="0.14006198926890945"/>
        </c:manualLayout>
      </c:layout>
    </c:legend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367638562618825"/>
          <c:w val="1"/>
          <c:h val="0.72133687444166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5396737930105863E-2"/>
                  <c:y val="-2.1947720184886214E-3"/>
                </c:manualLayout>
              </c:layout>
              <c:showVal val="1"/>
            </c:dLbl>
            <c:dLbl>
              <c:idx val="1"/>
              <c:layout>
                <c:manualLayout>
                  <c:x val="7.0546494250293829E-3"/>
                  <c:y val="-3.5116352295817943E-2"/>
                </c:manualLayout>
              </c:layout>
              <c:showVal val="1"/>
            </c:dLbl>
            <c:dLbl>
              <c:idx val="3"/>
              <c:layout>
                <c:manualLayout>
                  <c:x val="1.9753018390082346E-2"/>
                  <c:y val="-5.7064072480704151E-2"/>
                </c:manualLayout>
              </c:layout>
              <c:showVal val="1"/>
            </c:dLbl>
            <c:dLbl>
              <c:idx val="4"/>
              <c:layout>
                <c:manualLayout>
                  <c:x val="1.5520228735064697E-2"/>
                  <c:y val="-4.8284984406749679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СТРОИТЕЛЬСТВО МФЦ ПАЖГА</c:v>
                </c:pt>
                <c:pt idx="1">
                  <c:v>ЖИЛЬЕ ДЛЯ ДЕТЕЙ СИРОТ</c:v>
                </c:pt>
                <c:pt idx="2">
                  <c:v>ПЕРЕСЕЛЕНИЕ ГРАЖДАН</c:v>
                </c:pt>
                <c:pt idx="3">
                  <c:v>СЕТЬ ВОДОСНАБЖЕНИЯ (РОДНИКОВАЯ)</c:v>
                </c:pt>
                <c:pt idx="4">
                  <c:v>НАРУЖНАЯ КАНАЛИЗАЦИЯ (РОДНИКОВАЯ)</c:v>
                </c:pt>
                <c:pt idx="5">
                  <c:v>ЖИЛИЩНАЯ ЗАСТРОЙКА М. ПИЧИПАШНЯ</c:v>
                </c:pt>
              </c:strCache>
            </c:strRef>
          </c:cat>
          <c:val>
            <c:numRef>
              <c:f>Лист1!$B$2:$B$7</c:f>
              <c:numCache>
                <c:formatCode>#,##0.0\ _₽</c:formatCode>
                <c:ptCount val="6"/>
                <c:pt idx="0">
                  <c:v>14048.4</c:v>
                </c:pt>
                <c:pt idx="1">
                  <c:v>6790.5</c:v>
                </c:pt>
                <c:pt idx="2">
                  <c:v>477096.9</c:v>
                </c:pt>
                <c:pt idx="3">
                  <c:v>19361.7</c:v>
                </c:pt>
                <c:pt idx="4">
                  <c:v>15456.7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2327896550176458E-3"/>
                  <c:y val="-3.7311124314306568E-2"/>
                </c:manualLayout>
              </c:layout>
              <c:showVal val="1"/>
            </c:dLbl>
            <c:dLbl>
              <c:idx val="1"/>
              <c:layout>
                <c:manualLayout>
                  <c:x val="1.9753018390082346E-2"/>
                  <c:y val="-7.6817020647101775E-2"/>
                </c:manualLayout>
              </c:layout>
              <c:showVal val="1"/>
            </c:dLbl>
            <c:dLbl>
              <c:idx val="2"/>
              <c:layout>
                <c:manualLayout>
                  <c:x val="5.0793475860211747E-2"/>
                  <c:y val="-3.7311124314306568E-2"/>
                </c:manualLayout>
              </c:layout>
              <c:showVal val="1"/>
            </c:dLbl>
            <c:dLbl>
              <c:idx val="3"/>
              <c:layout>
                <c:manualLayout>
                  <c:x val="4.2327896550176458E-3"/>
                  <c:y val="-3.5116352295817943E-2"/>
                </c:manualLayout>
              </c:layout>
              <c:showVal val="1"/>
            </c:dLbl>
            <c:dLbl>
              <c:idx val="4"/>
              <c:layout>
                <c:manualLayout>
                  <c:x val="5.6437195400235269E-3"/>
                  <c:y val="-3.2921580277329325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СТРОИТЕЛЬСТВО МФЦ ПАЖГА</c:v>
                </c:pt>
                <c:pt idx="1">
                  <c:v>ЖИЛЬЕ ДЛЯ ДЕТЕЙ СИРОТ</c:v>
                </c:pt>
                <c:pt idx="2">
                  <c:v>ПЕРЕСЕЛЕНИЕ ГРАЖДАН</c:v>
                </c:pt>
                <c:pt idx="3">
                  <c:v>СЕТЬ ВОДОСНАБЖЕНИЯ (РОДНИКОВАЯ)</c:v>
                </c:pt>
                <c:pt idx="4">
                  <c:v>НАРУЖНАЯ КАНАЛИЗАЦИЯ (РОДНИКОВАЯ)</c:v>
                </c:pt>
                <c:pt idx="5">
                  <c:v>ЖИЛИЩНАЯ ЗАСТРОЙКА М. ПИЧИПАШНЯ</c:v>
                </c:pt>
              </c:strCache>
            </c:strRef>
          </c:cat>
          <c:val>
            <c:numRef>
              <c:f>Лист1!$C$2:$C$7</c:f>
              <c:numCache>
                <c:formatCode>#,##0.0\ _₽</c:formatCode>
                <c:ptCount val="6"/>
                <c:pt idx="0">
                  <c:v>42929.5</c:v>
                </c:pt>
                <c:pt idx="1">
                  <c:v>12859.1</c:v>
                </c:pt>
                <c:pt idx="2">
                  <c:v>199385.1</c:v>
                </c:pt>
                <c:pt idx="3">
                  <c:v>1019.2</c:v>
                </c:pt>
                <c:pt idx="4">
                  <c:v>813.6</c:v>
                </c:pt>
                <c:pt idx="5">
                  <c:v>193383.8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5"/>
              <c:layout>
                <c:manualLayout>
                  <c:x val="3.386231724014116E-2"/>
                  <c:y val="-6.5843160554658643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СТРОИТЕЛЬСТВО МФЦ ПАЖГА</c:v>
                </c:pt>
                <c:pt idx="1">
                  <c:v>ЖИЛЬЕ ДЛЯ ДЕТЕЙ СИРОТ</c:v>
                </c:pt>
                <c:pt idx="2">
                  <c:v>ПЕРЕСЕЛЕНИЕ ГРАЖДАН</c:v>
                </c:pt>
                <c:pt idx="3">
                  <c:v>СЕТЬ ВОДОСНАБЖЕНИЯ (РОДНИКОВАЯ)</c:v>
                </c:pt>
                <c:pt idx="4">
                  <c:v>НАРУЖНАЯ КАНАЛИЗАЦИЯ (РОДНИКОВАЯ)</c:v>
                </c:pt>
                <c:pt idx="5">
                  <c:v>ЖИЛИЩНАЯ ЗАСТРОЙКА М. ПИЧИПАШНЯ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\ _₽">
                  <c:v>2998.8</c:v>
                </c:pt>
                <c:pt idx="2" formatCode="#,##0.0\ _₽">
                  <c:v>5163.3</c:v>
                </c:pt>
                <c:pt idx="3" formatCode="#,##0.0\ _₽">
                  <c:v>1072.7</c:v>
                </c:pt>
                <c:pt idx="4" formatCode="#,##0.0\ _₽">
                  <c:v>856.3</c:v>
                </c:pt>
                <c:pt idx="5" formatCode="#,##0.0\ _₽">
                  <c:v>9408</c:v>
                </c:pt>
              </c:numCache>
            </c:numRef>
          </c:val>
        </c:ser>
        <c:dLbls>
          <c:showVal val="1"/>
        </c:dLbls>
        <c:gapWidth val="75"/>
        <c:shape val="box"/>
        <c:axId val="164381440"/>
        <c:axId val="164382976"/>
        <c:axId val="0"/>
      </c:bar3DChart>
      <c:catAx>
        <c:axId val="164381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4382976"/>
        <c:crosses val="autoZero"/>
        <c:auto val="1"/>
        <c:lblAlgn val="ctr"/>
        <c:lblOffset val="100"/>
      </c:catAx>
      <c:valAx>
        <c:axId val="164382976"/>
        <c:scaling>
          <c:orientation val="minMax"/>
        </c:scaling>
        <c:delete val="1"/>
        <c:axPos val="l"/>
        <c:numFmt formatCode="#,##0.0\ _₽" sourceLinked="1"/>
        <c:majorTickMark val="none"/>
        <c:tickLblPos val="nextTo"/>
        <c:crossAx val="16438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98178411750662"/>
          <c:y val="3.922714300477767E-2"/>
          <c:w val="0.20932917760279965"/>
          <c:h val="5.6070712302339717E-2"/>
        </c:manualLayout>
      </c:layout>
    </c:legend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60"/>
    </c:view3D>
    <c:plotArea>
      <c:layout>
        <c:manualLayout>
          <c:layoutTarget val="inner"/>
          <c:xMode val="edge"/>
          <c:yMode val="edge"/>
          <c:x val="1.2085873414709281E-2"/>
          <c:y val="1.9965672223574201E-2"/>
          <c:w val="0.98791412658529076"/>
          <c:h val="0.97267453003895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5597916419498348"/>
                  <c:y val="-5.9511575241731327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"-"?\ _₽_-;_-@_-</c:formatCode>
                <c:ptCount val="3"/>
                <c:pt idx="0">
                  <c:v>397853</c:v>
                </c:pt>
                <c:pt idx="1">
                  <c:v>41257.300000000003</c:v>
                </c:pt>
                <c:pt idx="2">
                  <c:v>1825793.4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6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93187206980986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04617B">
                  <a:lumMod val="60000"/>
                  <a:lumOff val="40000"/>
                </a:srgb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510837631932584"/>
                  <c:y val="-2.3873310261507096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506750.5</c:v>
                </c:pt>
                <c:pt idx="1">
                  <c:v>42802.8</c:v>
                </c:pt>
                <c:pt idx="2">
                  <c:v>2917390.4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5.9243118531098787E-2"/>
          <c:w val="1"/>
          <c:h val="0.666872479689949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166666666666674E-2"/>
                  <c:y val="-3.4270313846589816E-2"/>
                </c:manualLayout>
              </c:layout>
              <c:showVal val="1"/>
            </c:dLbl>
            <c:dLbl>
              <c:idx val="1"/>
              <c:layout>
                <c:manualLayout>
                  <c:x val="6.9444444444444562E-3"/>
                  <c:y val="-5.3547365385296475E-2"/>
                </c:manualLayout>
              </c:layout>
              <c:showVal val="1"/>
            </c:dLbl>
            <c:dLbl>
              <c:idx val="2"/>
              <c:layout>
                <c:manualLayout>
                  <c:x val="1.3888888888888937E-3"/>
                  <c:y val="-1.4993262307883016E-2"/>
                </c:manualLayout>
              </c:layout>
              <c:showVal val="1"/>
            </c:dLbl>
            <c:dLbl>
              <c:idx val="3"/>
              <c:layout>
                <c:manualLayout>
                  <c:x val="2.7777777777777913E-3"/>
                  <c:y val="-2.356084076953045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ГОСПОШЛИНА</c:v>
                </c:pt>
                <c:pt idx="2">
                  <c:v>АКЦИЗЫ</c:v>
                </c:pt>
                <c:pt idx="3">
                  <c:v>НАЛОГИ НА СОВОКУПНЫЙ ДОХОД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"-"?\ _₽_-;_-@_-</c:formatCode>
                <c:ptCount val="4"/>
                <c:pt idx="0">
                  <c:v>368024.3</c:v>
                </c:pt>
                <c:pt idx="1">
                  <c:v>3773</c:v>
                </c:pt>
                <c:pt idx="2">
                  <c:v>25388.2</c:v>
                </c:pt>
                <c:pt idx="3">
                  <c:v>77794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388888888888878E-2"/>
                  <c:y val="-2.9986524615766029E-2"/>
                </c:manualLayout>
              </c:layout>
              <c:showVal val="1"/>
            </c:dLbl>
            <c:dLbl>
              <c:idx val="1"/>
              <c:layout>
                <c:manualLayout>
                  <c:x val="2.2222112860892401E-2"/>
                  <c:y val="-1.4993262307883016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5.1405470769884616E-2"/>
                </c:manualLayout>
              </c:layout>
              <c:showVal val="1"/>
            </c:dLbl>
            <c:dLbl>
              <c:idx val="3"/>
              <c:layout>
                <c:manualLayout>
                  <c:x val="5.6944444444444443E-2"/>
                  <c:y val="-4.712168153906091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ГОСПОШЛИНА</c:v>
                </c:pt>
                <c:pt idx="2">
                  <c:v>АКЦИЗЫ</c:v>
                </c:pt>
                <c:pt idx="3">
                  <c:v>НАЛОГИ НА СОВОКУПНЫЙ ДОХОД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"-"?\ _₽_-;_-@_-</c:formatCode>
                <c:ptCount val="4"/>
                <c:pt idx="0">
                  <c:v>396795.5</c:v>
                </c:pt>
                <c:pt idx="1">
                  <c:v>3733.8</c:v>
                </c:pt>
                <c:pt idx="2">
                  <c:v>26416.2</c:v>
                </c:pt>
                <c:pt idx="3">
                  <c:v>79805</c:v>
                </c:pt>
              </c:numCache>
            </c:numRef>
          </c:val>
        </c:ser>
        <c:dLbls>
          <c:showVal val="1"/>
        </c:dLbls>
        <c:gapWidth val="75"/>
        <c:shape val="box"/>
        <c:axId val="152958464"/>
        <c:axId val="152960000"/>
        <c:axId val="0"/>
      </c:bar3DChart>
      <c:catAx>
        <c:axId val="152958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52960000"/>
        <c:crosses val="autoZero"/>
        <c:auto val="1"/>
        <c:lblAlgn val="ctr"/>
        <c:lblOffset val="100"/>
      </c:catAx>
      <c:valAx>
        <c:axId val="152960000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5295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639862204724522"/>
          <c:y val="7.3083974074642524E-2"/>
          <c:w val="0.462584973753282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5.9243118531098787E-2"/>
          <c:w val="1"/>
          <c:h val="0.666872479689949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166666666666674E-2"/>
                  <c:y val="-3.4270313846589816E-2"/>
                </c:manualLayout>
              </c:layout>
              <c:showVal val="1"/>
            </c:dLbl>
            <c:dLbl>
              <c:idx val="1"/>
              <c:layout>
                <c:manualLayout>
                  <c:x val="1.3888888888889184E-3"/>
                  <c:y val="-8.5677471147667956E-3"/>
                </c:manualLayout>
              </c:layout>
              <c:showVal val="1"/>
            </c:dLbl>
            <c:dLbl>
              <c:idx val="2"/>
              <c:layout>
                <c:manualLayout>
                  <c:x val="1.3888888888888941E-3"/>
                  <c:y val="-1.4993262307883016E-2"/>
                </c:manualLayout>
              </c:layout>
              <c:showVal val="1"/>
            </c:dLbl>
            <c:dLbl>
              <c:idx val="3"/>
              <c:layout>
                <c:manualLayout>
                  <c:x val="-5.5555555555555558E-3"/>
                  <c:y val="-1.07096417301786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784463000035417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ПРОДАЖИ АКТИВОВ</c:v>
                </c:pt>
                <c:pt idx="1">
                  <c:v>ПЛАТЕЖИ ПРИ ПОЛЬЗОВАНИИ ПРИРОДНЫМИ РЕСУРСАМИ</c:v>
                </c:pt>
                <c:pt idx="2">
                  <c:v>ДОХОДЫ ОТ ИСПОЛЬЗОВАНИЯ ИМУЩЕСТВА</c:v>
                </c:pt>
                <c:pt idx="3">
                  <c:v>ШТРАФЫ И САНКЦИИ</c:v>
                </c:pt>
                <c:pt idx="4">
                  <c:v>ПРОЧИЕ НЕНАЛОГОВЫЕ ДОХОДЫ</c:v>
                </c:pt>
                <c:pt idx="5">
                  <c:v>ДОХОДЫ ОТ КОМПЕНСАЦИИ ЗАТРАТ ГОСУДАРСТВА</c:v>
                </c:pt>
              </c:strCache>
            </c:strRef>
          </c:cat>
          <c:val>
            <c:numRef>
              <c:f>Лист1!$B$2:$B$7</c:f>
              <c:numCache>
                <c:formatCode>_-* #,##0.0\ _₽_-;\-* #,##0.0\ _₽_-;_-* "-"?\ _₽_-;_-@_-</c:formatCode>
                <c:ptCount val="6"/>
                <c:pt idx="0">
                  <c:v>14578.8</c:v>
                </c:pt>
                <c:pt idx="1">
                  <c:v>585</c:v>
                </c:pt>
                <c:pt idx="2">
                  <c:v>11594.2</c:v>
                </c:pt>
                <c:pt idx="3">
                  <c:v>1750.1</c:v>
                </c:pt>
                <c:pt idx="4">
                  <c:v>3481.4</c:v>
                </c:pt>
                <c:pt idx="5">
                  <c:v>2578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388888888888878E-2"/>
                  <c:y val="-2.9986524615766029E-2"/>
                </c:manualLayout>
              </c:layout>
              <c:showVal val="1"/>
            </c:dLbl>
            <c:dLbl>
              <c:idx val="1"/>
              <c:layout>
                <c:manualLayout>
                  <c:x val="2.2222112860892401E-2"/>
                  <c:y val="-2.7844630000354236E-2"/>
                </c:manualLayout>
              </c:layout>
              <c:showVal val="1"/>
            </c:dLbl>
            <c:dLbl>
              <c:idx val="2"/>
              <c:layout>
                <c:manualLayout>
                  <c:x val="1.3888888888888892E-2"/>
                  <c:y val="-2.1419114807237922E-2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-2.5702904038061636E-2"/>
                </c:manualLayout>
              </c:layout>
              <c:showVal val="1"/>
            </c:dLbl>
            <c:dLbl>
              <c:idx val="4"/>
              <c:layout>
                <c:manualLayout>
                  <c:x val="2.222222222222223E-2"/>
                  <c:y val="-5.5689260000708347E-2"/>
                </c:manualLayout>
              </c:layout>
              <c:showVal val="1"/>
            </c:dLbl>
            <c:dLbl>
              <c:idx val="5"/>
              <c:layout>
                <c:manualLayout>
                  <c:x val="1.9444444444444445E-2"/>
                  <c:y val="-3.855410307741347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ПРОДАЖИ АКТИВОВ</c:v>
                </c:pt>
                <c:pt idx="1">
                  <c:v>ПЛАТЕЖИ ПРИ ПОЛЬЗОВАНИИ ПРИРОДНЫМИ РЕСУРСАМИ</c:v>
                </c:pt>
                <c:pt idx="2">
                  <c:v>ДОХОДЫ ОТ ИСПОЛЬЗОВАНИЯ ИМУЩЕСТВА</c:v>
                </c:pt>
                <c:pt idx="3">
                  <c:v>ШТРАФЫ И САНКЦИИ</c:v>
                </c:pt>
                <c:pt idx="4">
                  <c:v>ПРОЧИЕ НЕНАЛОГОВЫЕ ДОХОДЫ</c:v>
                </c:pt>
                <c:pt idx="5">
                  <c:v>ДОХОДЫ ОТ КОМПЕНСАЦИИ ЗАТРАТ ГОСУДАРСТВА</c:v>
                </c:pt>
              </c:strCache>
            </c:strRef>
          </c:cat>
          <c:val>
            <c:numRef>
              <c:f>Лист1!$C$2:$C$7</c:f>
              <c:numCache>
                <c:formatCode>_-* #,##0.0\ _₽_-;\-* #,##0.0\ _₽_-;_-* "-"?\ _₽_-;_-@_-</c:formatCode>
                <c:ptCount val="6"/>
                <c:pt idx="0">
                  <c:v>15996.9</c:v>
                </c:pt>
                <c:pt idx="1">
                  <c:v>585.1</c:v>
                </c:pt>
                <c:pt idx="2">
                  <c:v>17571.2</c:v>
                </c:pt>
                <c:pt idx="3">
                  <c:v>2336.8000000000002</c:v>
                </c:pt>
                <c:pt idx="4">
                  <c:v>3723.5</c:v>
                </c:pt>
                <c:pt idx="5">
                  <c:v>2589.3000000000002</c:v>
                </c:pt>
              </c:numCache>
            </c:numRef>
          </c:val>
        </c:ser>
        <c:dLbls>
          <c:showVal val="1"/>
        </c:dLbls>
        <c:gapWidth val="75"/>
        <c:shape val="box"/>
        <c:axId val="129594112"/>
        <c:axId val="129595648"/>
        <c:axId val="0"/>
      </c:bar3DChart>
      <c:catAx>
        <c:axId val="129594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5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29595648"/>
        <c:crosses val="autoZero"/>
        <c:auto val="1"/>
        <c:lblAlgn val="ctr"/>
        <c:lblOffset val="100"/>
      </c:catAx>
      <c:valAx>
        <c:axId val="129595648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29594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639862204724533"/>
          <c:y val="7.3083974074642524E-2"/>
          <c:w val="0.46258497375328211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4.8533645454039508E-2"/>
          <c:w val="1"/>
          <c:h val="0.76111584276807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7500000000000006E-2"/>
                  <c:y val="-1.9277051538706659E-2"/>
                </c:manualLayout>
              </c:layout>
              <c:showVal val="1"/>
            </c:dLbl>
            <c:dLbl>
              <c:idx val="1"/>
              <c:layout>
                <c:manualLayout>
                  <c:x val="-3.4722331583552084E-2"/>
                  <c:y val="-2.5702904038061674E-2"/>
                </c:manualLayout>
              </c:layout>
              <c:showVal val="1"/>
            </c:dLbl>
            <c:dLbl>
              <c:idx val="2"/>
              <c:layout>
                <c:manualLayout>
                  <c:x val="1.3888888888888944E-3"/>
                  <c:y val="-1.4993262307883016E-2"/>
                </c:manualLayout>
              </c:layout>
              <c:showVal val="1"/>
            </c:dLbl>
            <c:dLbl>
              <c:idx val="3"/>
              <c:layout>
                <c:manualLayout>
                  <c:x val="6.9444444444444458E-3"/>
                  <c:y val="-5.354753403841582E-2"/>
                </c:manualLayout>
              </c:layout>
              <c:showVal val="1"/>
            </c:dLbl>
            <c:dLbl>
              <c:idx val="4"/>
              <c:layout>
                <c:manualLayout>
                  <c:x val="2.77777777777779E-3"/>
                  <c:y val="-1.070947307705922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"-"?\ _₽_-;_-@_-</c:formatCode>
                <c:ptCount val="5"/>
                <c:pt idx="0">
                  <c:v>57625.5</c:v>
                </c:pt>
                <c:pt idx="1">
                  <c:v>2473035.9</c:v>
                </c:pt>
                <c:pt idx="2">
                  <c:v>876010.3</c:v>
                </c:pt>
                <c:pt idx="3">
                  <c:v>97828</c:v>
                </c:pt>
                <c:pt idx="4">
                  <c:v>3093.2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3888888888888892E-2"/>
                  <c:y val="-4.0695997692825336E-2"/>
                </c:manualLayout>
              </c:layout>
              <c:showVal val="1"/>
            </c:dLbl>
            <c:dLbl>
              <c:idx val="1"/>
              <c:layout>
                <c:manualLayout>
                  <c:x val="5.97221128608924E-2"/>
                  <c:y val="-2.3560840769530453E-2"/>
                </c:manualLayout>
              </c:layout>
              <c:showVal val="1"/>
            </c:dLbl>
            <c:dLbl>
              <c:idx val="2"/>
              <c:layout>
                <c:manualLayout>
                  <c:x val="5.1388888888888887E-2"/>
                  <c:y val="-3.6412208462001737E-2"/>
                </c:manualLayout>
              </c:layout>
              <c:showVal val="1"/>
            </c:dLbl>
            <c:dLbl>
              <c:idx val="3"/>
              <c:layout>
                <c:manualLayout>
                  <c:x val="2.777777777777779E-2"/>
                  <c:y val="-1.927722019182606E-2"/>
                </c:manualLayout>
              </c:layout>
              <c:showVal val="1"/>
            </c:dLbl>
            <c:dLbl>
              <c:idx val="4"/>
              <c:layout>
                <c:manualLayout>
                  <c:x val="3.1944444444444442E-2"/>
                  <c:y val="-8.5675784616474349E-3"/>
                </c:manualLayout>
              </c:layout>
              <c:showVal val="1"/>
            </c:dLbl>
            <c:dLbl>
              <c:idx val="5"/>
              <c:layout>
                <c:manualLayout>
                  <c:x val="2.6388888888888878E-2"/>
                  <c:y val="-1.713515692329483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Лист1!$C$2:$C$6</c:f>
              <c:numCache>
                <c:formatCode>_-* #,##0.0\ _₽_-;\-* #,##0.0\ _₽_-;_-* "-"?\ _₽_-;_-@_-</c:formatCode>
                <c:ptCount val="5"/>
                <c:pt idx="0">
                  <c:v>57899.199999999997</c:v>
                </c:pt>
                <c:pt idx="1">
                  <c:v>1887624.2</c:v>
                </c:pt>
                <c:pt idx="2">
                  <c:v>878683.9</c:v>
                </c:pt>
                <c:pt idx="3">
                  <c:v>94750.5</c:v>
                </c:pt>
                <c:pt idx="4">
                  <c:v>3629.6</c:v>
                </c:pt>
              </c:numCache>
            </c:numRef>
          </c:val>
        </c:ser>
        <c:dLbls>
          <c:showVal val="1"/>
        </c:dLbls>
        <c:gapWidth val="75"/>
        <c:shape val="box"/>
        <c:axId val="154386432"/>
        <c:axId val="154387968"/>
        <c:axId val="0"/>
      </c:bar3DChart>
      <c:catAx>
        <c:axId val="154386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5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54387968"/>
        <c:crosses val="autoZero"/>
        <c:auto val="1"/>
        <c:lblAlgn val="ctr"/>
        <c:lblOffset val="100"/>
      </c:catAx>
      <c:valAx>
        <c:axId val="154387968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54386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639862204724544"/>
          <c:y val="7.3083974074642524E-2"/>
          <c:w val="0.50008497375328087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200"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5380052336965745E-3"/>
          <c:y val="0.17694972959221575"/>
          <c:w val="0.90595883068525551"/>
          <c:h val="0.76507966165857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- 2 075 584,2 тыс.руб.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89</a:t>
                    </a:r>
                    <a:r>
                      <a:rPr lang="ru-RU" sz="1600" dirty="0" smtClean="0"/>
                      <a:t>,5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9.4702361008632954E-2"/>
                  <c:y val="0.1658997099339408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0,5</a:t>
                    </a:r>
                  </a:p>
                  <a:p>
                    <a:endParaRPr lang="en-US" sz="1600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6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непргораммные направления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89.5</c:v>
                </c:pt>
                <c:pt idx="1">
                  <c:v>10.5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9929459416329784"/>
          <c:y val="7.379450054012085E-2"/>
        </c:manualLayout>
      </c:layout>
      <c:txPr>
        <a:bodyPr/>
        <a:lstStyle/>
        <a:p>
          <a:pPr>
            <a:defRPr sz="2200"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- 3 603 451,9 тыс.руб.</c:v>
                </c:pt>
              </c:strCache>
            </c:strRef>
          </c:tx>
          <c:explosion val="25"/>
          <c:dPt>
            <c:idx val="0"/>
            <c:spPr>
              <a:solidFill>
                <a:srgbClr val="10CF9B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6,5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непргораммные направления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93.5</c:v>
                </c:pt>
                <c:pt idx="1">
                  <c:v>6.5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dLbls>
            <c:dLbl>
              <c:idx val="0"/>
              <c:layout>
                <c:manualLayout>
                  <c:x val="-0.16358520325871737"/>
                  <c:y val="-2.5038948379940656E-3"/>
                </c:manualLayout>
              </c:layout>
              <c:showVal val="1"/>
            </c:dLbl>
            <c:dLbl>
              <c:idx val="1"/>
              <c:layout>
                <c:manualLayout>
                  <c:x val="-0.17927145562599195"/>
                  <c:y val="-5.007789675988131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1091755.2</c:v>
                </c:pt>
                <c:pt idx="1">
                  <c:v>1003.9</c:v>
                </c:pt>
                <c:pt idx="2">
                  <c:v>53319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1"/>
              <c:layout>
                <c:manualLayout>
                  <c:x val="2.2408931953248976E-2"/>
                  <c:y val="-7.511684513982192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207231</c:v>
                </c:pt>
                <c:pt idx="1">
                  <c:v>52.9</c:v>
                </c:pt>
                <c:pt idx="2">
                  <c:v>62711.5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dLbls>
            <c:dLbl>
              <c:idx val="0"/>
              <c:layout>
                <c:manualLayout>
                  <c:x val="0.12324912574286945"/>
                  <c:y val="-2.5038948379939754E-3"/>
                </c:manualLayout>
              </c:layout>
              <c:showVal val="1"/>
            </c:dLbl>
            <c:dLbl>
              <c:idx val="2"/>
              <c:layout>
                <c:manualLayout>
                  <c:x val="0.12549001893819423"/>
                  <c:y val="-1.001577650905009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\ _₽">
                  <c:v>11645.7</c:v>
                </c:pt>
                <c:pt idx="2" formatCode="#,##0.0\ _₽">
                  <c:v>8169.4</c:v>
                </c:pt>
              </c:numCache>
            </c:numRef>
          </c:val>
        </c:ser>
        <c:shape val="box"/>
        <c:axId val="164239232"/>
        <c:axId val="164240768"/>
        <c:axId val="0"/>
      </c:bar3DChart>
      <c:catAx>
        <c:axId val="164239232"/>
        <c:scaling>
          <c:orientation val="minMax"/>
        </c:scaling>
        <c:delete val="1"/>
        <c:axPos val="l"/>
        <c:numFmt formatCode="General" sourceLinked="1"/>
        <c:tickLblPos val="nextTo"/>
        <c:crossAx val="164240768"/>
        <c:crosses val="autoZero"/>
        <c:auto val="1"/>
        <c:lblAlgn val="ctr"/>
        <c:lblOffset val="100"/>
      </c:catAx>
      <c:valAx>
        <c:axId val="164240768"/>
        <c:scaling>
          <c:orientation val="minMax"/>
        </c:scaling>
        <c:delete val="1"/>
        <c:axPos val="b"/>
        <c:numFmt formatCode="0%" sourceLinked="1"/>
        <c:tickLblPos val="nextTo"/>
        <c:crossAx val="16423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92004969489445"/>
          <c:y val="0.88902304332447912"/>
          <c:w val="0.6193772328427426"/>
          <c:h val="9.3309119815902633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DF28-84FA-4575-AC5D-17A0A7CE7C62}" type="doc">
      <dgm:prSet loTypeId="urn:microsoft.com/office/officeart/2008/layout/VerticalCurvedList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312BA53-CC1B-4A51-9A44-3EFF139960F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на финансовое обеспечение дорожной деятельности в отношении автомобильных дорог</a:t>
          </a:r>
          <a:endParaRPr lang="ru-RU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CBC96BF-9CBD-41F4-952A-A910CF81DD8E}" type="parTrans" cxnId="{092B73FE-2C39-4440-A97F-D4A1E1EF6D4E}">
      <dgm:prSet/>
      <dgm:spPr/>
      <dgm:t>
        <a:bodyPr/>
        <a:lstStyle/>
        <a:p>
          <a:endParaRPr lang="ru-RU"/>
        </a:p>
      </dgm:t>
    </dgm:pt>
    <dgm:pt modelId="{77FF4767-8B52-4339-BA3C-993333D6D8AF}" type="sibTrans" cxnId="{092B73FE-2C39-4440-A97F-D4A1E1EF6D4E}">
      <dgm:prSet/>
      <dgm:spPr/>
      <dgm:t>
        <a:bodyPr/>
        <a:lstStyle/>
        <a:p>
          <a:endParaRPr lang="ru-RU"/>
        </a:p>
      </dgm:t>
    </dgm:pt>
    <dgm:pt modelId="{9247D814-8402-43CE-B6EA-C86F953D7F7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 от уплаты акцизов на автомобильный бензин, дизельное топливо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,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моторные масла</a:t>
          </a:r>
          <a:endParaRPr lang="ru-RU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1211B01-90DF-438A-824F-5036CAB71060}" type="parTrans" cxnId="{66792AC1-231F-407A-BA3F-2830ED0ED8F5}">
      <dgm:prSet/>
      <dgm:spPr/>
      <dgm:t>
        <a:bodyPr/>
        <a:lstStyle/>
        <a:p>
          <a:endParaRPr lang="ru-RU"/>
        </a:p>
      </dgm:t>
    </dgm:pt>
    <dgm:pt modelId="{ED73B057-00DF-44A0-9A28-DC547CE76A87}" type="sibTrans" cxnId="{66792AC1-231F-407A-BA3F-2830ED0ED8F5}">
      <dgm:prSet/>
      <dgm:spPr/>
      <dgm:t>
        <a:bodyPr/>
        <a:lstStyle/>
        <a:p>
          <a:endParaRPr lang="ru-RU"/>
        </a:p>
      </dgm:t>
    </dgm:pt>
    <dgm:pt modelId="{03DAE1FC-8500-4B1D-AE3D-DB5864AC880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Средства от физических и юридических лиц на финансовое обеспечение дорожной деятельности</a:t>
          </a:r>
          <a:endParaRPr lang="ru-RU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EA32F95-4121-40A9-B6A7-FA5B7566271E}" type="parTrans" cxnId="{4269D899-6137-4B11-96FF-4FC7A286CB7E}">
      <dgm:prSet/>
      <dgm:spPr/>
      <dgm:t>
        <a:bodyPr/>
        <a:lstStyle/>
        <a:p>
          <a:endParaRPr lang="ru-RU"/>
        </a:p>
      </dgm:t>
    </dgm:pt>
    <dgm:pt modelId="{DD938CA1-9677-450E-ACFE-90195DC3671B}" type="sibTrans" cxnId="{4269D899-6137-4B11-96FF-4FC7A286CB7E}">
      <dgm:prSet/>
      <dgm:spPr/>
      <dgm:t>
        <a:bodyPr/>
        <a:lstStyle/>
        <a:p>
          <a:endParaRPr lang="ru-RU"/>
        </a:p>
      </dgm:t>
    </dgm:pt>
    <dgm:pt modelId="{F4766ACF-52CC-4EE3-8E56-DC3BA9FF4C7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Денежные средства, поступающие в бюджет от уплаты неустоек (штрафов, пеней)</a:t>
          </a:r>
          <a:endParaRPr lang="ru-RU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DFF7DB-EBAC-4F65-B64A-33B7005F4BB9}" type="parTrans" cxnId="{98D73395-52E4-43CE-B986-FBACB0035D16}">
      <dgm:prSet/>
      <dgm:spPr/>
      <dgm:t>
        <a:bodyPr/>
        <a:lstStyle/>
        <a:p>
          <a:endParaRPr lang="ru-RU"/>
        </a:p>
      </dgm:t>
    </dgm:pt>
    <dgm:pt modelId="{CAE798A8-4C1E-4D02-B2DA-5BBF44FEE856}" type="sibTrans" cxnId="{98D73395-52E4-43CE-B986-FBACB0035D16}">
      <dgm:prSet/>
      <dgm:spPr/>
      <dgm:t>
        <a:bodyPr/>
        <a:lstStyle/>
        <a:p>
          <a:endParaRPr lang="ru-RU"/>
        </a:p>
      </dgm:t>
    </dgm:pt>
    <dgm:pt modelId="{904ABDC5-1B0C-406A-B9C6-19BC9B478F56}" type="pres">
      <dgm:prSet presAssocID="{43ADDF28-84FA-4575-AC5D-17A0A7CE7C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F78EA-BC08-4E83-8B1F-13FD9539CBDE}" type="pres">
      <dgm:prSet presAssocID="{43ADDF28-84FA-4575-AC5D-17A0A7CE7C62}" presName="Name1" presStyleCnt="0"/>
      <dgm:spPr/>
      <dgm:t>
        <a:bodyPr/>
        <a:lstStyle/>
        <a:p>
          <a:endParaRPr lang="ru-RU"/>
        </a:p>
      </dgm:t>
    </dgm:pt>
    <dgm:pt modelId="{5D05477D-C349-4F61-AAC9-BFB88F04F990}" type="pres">
      <dgm:prSet presAssocID="{43ADDF28-84FA-4575-AC5D-17A0A7CE7C62}" presName="cycle" presStyleCnt="0"/>
      <dgm:spPr/>
      <dgm:t>
        <a:bodyPr/>
        <a:lstStyle/>
        <a:p>
          <a:endParaRPr lang="ru-RU"/>
        </a:p>
      </dgm:t>
    </dgm:pt>
    <dgm:pt modelId="{30D269FF-4B69-487B-AB4E-73EFC94B8747}" type="pres">
      <dgm:prSet presAssocID="{43ADDF28-84FA-4575-AC5D-17A0A7CE7C62}" presName="srcNode" presStyleLbl="node1" presStyleIdx="0" presStyleCnt="4"/>
      <dgm:spPr/>
      <dgm:t>
        <a:bodyPr/>
        <a:lstStyle/>
        <a:p>
          <a:endParaRPr lang="ru-RU"/>
        </a:p>
      </dgm:t>
    </dgm:pt>
    <dgm:pt modelId="{78D16C61-8B3D-4BA6-8FD9-DB2BA43F2B3C}" type="pres">
      <dgm:prSet presAssocID="{43ADDF28-84FA-4575-AC5D-17A0A7CE7C62}" presName="conn" presStyleLbl="parChTrans1D2" presStyleIdx="0" presStyleCnt="1" custScaleY="114344"/>
      <dgm:spPr/>
      <dgm:t>
        <a:bodyPr/>
        <a:lstStyle/>
        <a:p>
          <a:endParaRPr lang="ru-RU"/>
        </a:p>
      </dgm:t>
    </dgm:pt>
    <dgm:pt modelId="{EA75F9C3-ECE3-4BC2-BCAC-7FDD39EB7ECB}" type="pres">
      <dgm:prSet presAssocID="{43ADDF28-84FA-4575-AC5D-17A0A7CE7C62}" presName="extraNode" presStyleLbl="node1" presStyleIdx="0" presStyleCnt="4"/>
      <dgm:spPr/>
      <dgm:t>
        <a:bodyPr/>
        <a:lstStyle/>
        <a:p>
          <a:endParaRPr lang="ru-RU"/>
        </a:p>
      </dgm:t>
    </dgm:pt>
    <dgm:pt modelId="{8FB3264B-CF97-4CAC-A043-7318C3D29DCE}" type="pres">
      <dgm:prSet presAssocID="{43ADDF28-84FA-4575-AC5D-17A0A7CE7C62}" presName="dstNode" presStyleLbl="node1" presStyleIdx="0" presStyleCnt="4"/>
      <dgm:spPr/>
      <dgm:t>
        <a:bodyPr/>
        <a:lstStyle/>
        <a:p>
          <a:endParaRPr lang="ru-RU"/>
        </a:p>
      </dgm:t>
    </dgm:pt>
    <dgm:pt modelId="{323E6259-258B-4E34-ACE0-441EFC66A322}" type="pres">
      <dgm:prSet presAssocID="{6312BA53-CC1B-4A51-9A44-3EFF139960FF}" presName="text_1" presStyleLbl="node1" presStyleIdx="0" presStyleCnt="4" custScaleX="94914" custScaleY="133360" custLinFactNeighborX="112" custLinFactNeighborY="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AC539-06C5-40B1-9561-6706F73075DB}" type="pres">
      <dgm:prSet presAssocID="{6312BA53-CC1B-4A51-9A44-3EFF139960FF}" presName="accent_1" presStyleCnt="0"/>
      <dgm:spPr/>
      <dgm:t>
        <a:bodyPr/>
        <a:lstStyle/>
        <a:p>
          <a:endParaRPr lang="ru-RU"/>
        </a:p>
      </dgm:t>
    </dgm:pt>
    <dgm:pt modelId="{EB9F4337-BE84-4C4B-98BA-9AFAA3A5A84C}" type="pres">
      <dgm:prSet presAssocID="{6312BA53-CC1B-4A51-9A44-3EFF139960FF}" presName="accentRepeatNode" presStyleLbl="solidFgAcc1" presStyleIdx="0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24861D9-66A8-42B1-817C-6CD039BEB0D3}" type="pres">
      <dgm:prSet presAssocID="{9247D814-8402-43CE-B6EA-C86F953D7F7A}" presName="text_2" presStyleLbl="node1" presStyleIdx="1" presStyleCnt="4" custScaleX="95178" custScaleY="132394" custLinFactNeighborX="115" custLinFactNeighborY="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477B-18A9-48AE-89E9-349F162AED43}" type="pres">
      <dgm:prSet presAssocID="{9247D814-8402-43CE-B6EA-C86F953D7F7A}" presName="accent_2" presStyleCnt="0"/>
      <dgm:spPr/>
      <dgm:t>
        <a:bodyPr/>
        <a:lstStyle/>
        <a:p>
          <a:endParaRPr lang="ru-RU"/>
        </a:p>
      </dgm:t>
    </dgm:pt>
    <dgm:pt modelId="{37C658E5-2915-4089-A827-F5B153E47069}" type="pres">
      <dgm:prSet presAssocID="{9247D814-8402-43CE-B6EA-C86F953D7F7A}" presName="accentRepeatNode" presStyleLbl="solidFgAcc1" presStyleIdx="1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6BF0578-8F6C-4FF7-9B40-8A642AE929DE}" type="pres">
      <dgm:prSet presAssocID="{03DAE1FC-8500-4B1D-AE3D-DB5864AC880B}" presName="text_3" presStyleLbl="node1" presStyleIdx="2" presStyleCnt="4" custScaleX="95548" custScaleY="112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8C524-6C12-4887-A18F-98209A9D565A}" type="pres">
      <dgm:prSet presAssocID="{03DAE1FC-8500-4B1D-AE3D-DB5864AC880B}" presName="accent_3" presStyleCnt="0"/>
      <dgm:spPr/>
      <dgm:t>
        <a:bodyPr/>
        <a:lstStyle/>
        <a:p>
          <a:endParaRPr lang="ru-RU"/>
        </a:p>
      </dgm:t>
    </dgm:pt>
    <dgm:pt modelId="{B23C2FF1-A863-4E76-A225-F6CA5FC885F8}" type="pres">
      <dgm:prSet presAssocID="{03DAE1FC-8500-4B1D-AE3D-DB5864AC880B}" presName="accentRepeatNode" presStyleLbl="solidFgAcc1" presStyleIdx="2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31861C4-3E45-4A5F-9C03-5E9B34035306}" type="pres">
      <dgm:prSet presAssocID="{F4766ACF-52CC-4EE3-8E56-DC3BA9FF4C7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8AF0-8FCE-4DA2-BB24-C5608E55597D}" type="pres">
      <dgm:prSet presAssocID="{F4766ACF-52CC-4EE3-8E56-DC3BA9FF4C72}" presName="accent_4" presStyleCnt="0"/>
      <dgm:spPr/>
    </dgm:pt>
    <dgm:pt modelId="{68F81860-595F-45D7-8838-F19BA37C77EA}" type="pres">
      <dgm:prSet presAssocID="{F4766ACF-52CC-4EE3-8E56-DC3BA9FF4C72}" presName="accentRepeatNode" presStyleLbl="solidFgAcc1" presStyleIdx="3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EA2C92F-3808-4511-A6AF-9087ED60EC38}" type="presOf" srcId="{F4766ACF-52CC-4EE3-8E56-DC3BA9FF4C72}" destId="{731861C4-3E45-4A5F-9C03-5E9B34035306}" srcOrd="0" destOrd="0" presId="urn:microsoft.com/office/officeart/2008/layout/VerticalCurvedList"/>
    <dgm:cxn modelId="{F134169F-B2DE-463E-B0D9-84718E37C854}" type="presOf" srcId="{03DAE1FC-8500-4B1D-AE3D-DB5864AC880B}" destId="{26BF0578-8F6C-4FF7-9B40-8A642AE929DE}" srcOrd="0" destOrd="0" presId="urn:microsoft.com/office/officeart/2008/layout/VerticalCurvedList"/>
    <dgm:cxn modelId="{30ED122B-9CCE-4E9A-9602-8E019217429A}" type="presOf" srcId="{9247D814-8402-43CE-B6EA-C86F953D7F7A}" destId="{624861D9-66A8-42B1-817C-6CD039BEB0D3}" srcOrd="0" destOrd="0" presId="urn:microsoft.com/office/officeart/2008/layout/VerticalCurvedList"/>
    <dgm:cxn modelId="{4269D899-6137-4B11-96FF-4FC7A286CB7E}" srcId="{43ADDF28-84FA-4575-AC5D-17A0A7CE7C62}" destId="{03DAE1FC-8500-4B1D-AE3D-DB5864AC880B}" srcOrd="2" destOrd="0" parTransId="{DEA32F95-4121-40A9-B6A7-FA5B7566271E}" sibTransId="{DD938CA1-9677-450E-ACFE-90195DC3671B}"/>
    <dgm:cxn modelId="{AE023707-4CA0-4017-AB18-E430FA475DD7}" type="presOf" srcId="{77FF4767-8B52-4339-BA3C-993333D6D8AF}" destId="{78D16C61-8B3D-4BA6-8FD9-DB2BA43F2B3C}" srcOrd="0" destOrd="0" presId="urn:microsoft.com/office/officeart/2008/layout/VerticalCurvedList"/>
    <dgm:cxn modelId="{092B73FE-2C39-4440-A97F-D4A1E1EF6D4E}" srcId="{43ADDF28-84FA-4575-AC5D-17A0A7CE7C62}" destId="{6312BA53-CC1B-4A51-9A44-3EFF139960FF}" srcOrd="0" destOrd="0" parTransId="{DCBC96BF-9CBD-41F4-952A-A910CF81DD8E}" sibTransId="{77FF4767-8B52-4339-BA3C-993333D6D8AF}"/>
    <dgm:cxn modelId="{8FC29494-1444-4578-AED6-12B18DD3122D}" type="presOf" srcId="{6312BA53-CC1B-4A51-9A44-3EFF139960FF}" destId="{323E6259-258B-4E34-ACE0-441EFC66A322}" srcOrd="0" destOrd="0" presId="urn:microsoft.com/office/officeart/2008/layout/VerticalCurvedList"/>
    <dgm:cxn modelId="{560C4FBC-AEB4-4DEE-AE5E-3CAC928C86BB}" type="presOf" srcId="{43ADDF28-84FA-4575-AC5D-17A0A7CE7C62}" destId="{904ABDC5-1B0C-406A-B9C6-19BC9B478F56}" srcOrd="0" destOrd="0" presId="urn:microsoft.com/office/officeart/2008/layout/VerticalCurvedList"/>
    <dgm:cxn modelId="{98D73395-52E4-43CE-B986-FBACB0035D16}" srcId="{43ADDF28-84FA-4575-AC5D-17A0A7CE7C62}" destId="{F4766ACF-52CC-4EE3-8E56-DC3BA9FF4C72}" srcOrd="3" destOrd="0" parTransId="{FBDFF7DB-EBAC-4F65-B64A-33B7005F4BB9}" sibTransId="{CAE798A8-4C1E-4D02-B2DA-5BBF44FEE856}"/>
    <dgm:cxn modelId="{66792AC1-231F-407A-BA3F-2830ED0ED8F5}" srcId="{43ADDF28-84FA-4575-AC5D-17A0A7CE7C62}" destId="{9247D814-8402-43CE-B6EA-C86F953D7F7A}" srcOrd="1" destOrd="0" parTransId="{01211B01-90DF-438A-824F-5036CAB71060}" sibTransId="{ED73B057-00DF-44A0-9A28-DC547CE76A87}"/>
    <dgm:cxn modelId="{2A38D75C-70C9-496A-B992-5400A0B106A1}" type="presParOf" srcId="{904ABDC5-1B0C-406A-B9C6-19BC9B478F56}" destId="{C36F78EA-BC08-4E83-8B1F-13FD9539CBDE}" srcOrd="0" destOrd="0" presId="urn:microsoft.com/office/officeart/2008/layout/VerticalCurvedList"/>
    <dgm:cxn modelId="{BF677145-DD3C-4820-8781-4CFEDC88D3C4}" type="presParOf" srcId="{C36F78EA-BC08-4E83-8B1F-13FD9539CBDE}" destId="{5D05477D-C349-4F61-AAC9-BFB88F04F990}" srcOrd="0" destOrd="0" presId="urn:microsoft.com/office/officeart/2008/layout/VerticalCurvedList"/>
    <dgm:cxn modelId="{7E1396B4-A692-4AE3-A490-6C5AC697187F}" type="presParOf" srcId="{5D05477D-C349-4F61-AAC9-BFB88F04F990}" destId="{30D269FF-4B69-487B-AB4E-73EFC94B8747}" srcOrd="0" destOrd="0" presId="urn:microsoft.com/office/officeart/2008/layout/VerticalCurvedList"/>
    <dgm:cxn modelId="{DB35E944-16AF-4419-BC5E-B7AFC20DD03F}" type="presParOf" srcId="{5D05477D-C349-4F61-AAC9-BFB88F04F990}" destId="{78D16C61-8B3D-4BA6-8FD9-DB2BA43F2B3C}" srcOrd="1" destOrd="0" presId="urn:microsoft.com/office/officeart/2008/layout/VerticalCurvedList"/>
    <dgm:cxn modelId="{2846C386-E972-4CF8-BD38-BA30BEA51323}" type="presParOf" srcId="{5D05477D-C349-4F61-AAC9-BFB88F04F990}" destId="{EA75F9C3-ECE3-4BC2-BCAC-7FDD39EB7ECB}" srcOrd="2" destOrd="0" presId="urn:microsoft.com/office/officeart/2008/layout/VerticalCurvedList"/>
    <dgm:cxn modelId="{51D9C152-7AA7-48E3-9374-D7A66F116965}" type="presParOf" srcId="{5D05477D-C349-4F61-AAC9-BFB88F04F990}" destId="{8FB3264B-CF97-4CAC-A043-7318C3D29DCE}" srcOrd="3" destOrd="0" presId="urn:microsoft.com/office/officeart/2008/layout/VerticalCurvedList"/>
    <dgm:cxn modelId="{0C97E377-3735-4F04-8EF7-5AF18016C248}" type="presParOf" srcId="{C36F78EA-BC08-4E83-8B1F-13FD9539CBDE}" destId="{323E6259-258B-4E34-ACE0-441EFC66A322}" srcOrd="1" destOrd="0" presId="urn:microsoft.com/office/officeart/2008/layout/VerticalCurvedList"/>
    <dgm:cxn modelId="{26A6E638-E028-47F8-8F10-5555A788F338}" type="presParOf" srcId="{C36F78EA-BC08-4E83-8B1F-13FD9539CBDE}" destId="{7D6AC539-06C5-40B1-9561-6706F73075DB}" srcOrd="2" destOrd="0" presId="urn:microsoft.com/office/officeart/2008/layout/VerticalCurvedList"/>
    <dgm:cxn modelId="{FB8CC2FD-44A2-4C9D-AC7E-85818AEE5FEA}" type="presParOf" srcId="{7D6AC539-06C5-40B1-9561-6706F73075DB}" destId="{EB9F4337-BE84-4C4B-98BA-9AFAA3A5A84C}" srcOrd="0" destOrd="0" presId="urn:microsoft.com/office/officeart/2008/layout/VerticalCurvedList"/>
    <dgm:cxn modelId="{0B25B762-8155-4CE9-90E2-27175305C97C}" type="presParOf" srcId="{C36F78EA-BC08-4E83-8B1F-13FD9539CBDE}" destId="{624861D9-66A8-42B1-817C-6CD039BEB0D3}" srcOrd="3" destOrd="0" presId="urn:microsoft.com/office/officeart/2008/layout/VerticalCurvedList"/>
    <dgm:cxn modelId="{482FA3EA-51A5-444E-B7BD-1B2B27EDC15E}" type="presParOf" srcId="{C36F78EA-BC08-4E83-8B1F-13FD9539CBDE}" destId="{CFB3477B-18A9-48AE-89E9-349F162AED43}" srcOrd="4" destOrd="0" presId="urn:microsoft.com/office/officeart/2008/layout/VerticalCurvedList"/>
    <dgm:cxn modelId="{2E3D88AF-550C-4D9B-819B-5AA6E4AD2E1D}" type="presParOf" srcId="{CFB3477B-18A9-48AE-89E9-349F162AED43}" destId="{37C658E5-2915-4089-A827-F5B153E47069}" srcOrd="0" destOrd="0" presId="urn:microsoft.com/office/officeart/2008/layout/VerticalCurvedList"/>
    <dgm:cxn modelId="{DCAB13EE-F383-4568-ACD6-7AC49A258A43}" type="presParOf" srcId="{C36F78EA-BC08-4E83-8B1F-13FD9539CBDE}" destId="{26BF0578-8F6C-4FF7-9B40-8A642AE929DE}" srcOrd="5" destOrd="0" presId="urn:microsoft.com/office/officeart/2008/layout/VerticalCurvedList"/>
    <dgm:cxn modelId="{3CDF8252-84A5-4A9B-9E66-796B09FDC21C}" type="presParOf" srcId="{C36F78EA-BC08-4E83-8B1F-13FD9539CBDE}" destId="{5B08C524-6C12-4887-A18F-98209A9D565A}" srcOrd="6" destOrd="0" presId="urn:microsoft.com/office/officeart/2008/layout/VerticalCurvedList"/>
    <dgm:cxn modelId="{25AB192C-F26E-450D-81A4-4A797CE3E5E0}" type="presParOf" srcId="{5B08C524-6C12-4887-A18F-98209A9D565A}" destId="{B23C2FF1-A863-4E76-A225-F6CA5FC885F8}" srcOrd="0" destOrd="0" presId="urn:microsoft.com/office/officeart/2008/layout/VerticalCurvedList"/>
    <dgm:cxn modelId="{E7BE066D-F728-4F2C-B925-5D40B40B2AAA}" type="presParOf" srcId="{C36F78EA-BC08-4E83-8B1F-13FD9539CBDE}" destId="{731861C4-3E45-4A5F-9C03-5E9B34035306}" srcOrd="7" destOrd="0" presId="urn:microsoft.com/office/officeart/2008/layout/VerticalCurvedList"/>
    <dgm:cxn modelId="{13520ACA-DC96-471C-96CE-202939EFD844}" type="presParOf" srcId="{C36F78EA-BC08-4E83-8B1F-13FD9539CBDE}" destId="{54858AF0-8FCE-4DA2-BB24-C5608E55597D}" srcOrd="8" destOrd="0" presId="urn:microsoft.com/office/officeart/2008/layout/VerticalCurvedList"/>
    <dgm:cxn modelId="{9389EEBF-C41B-4C86-B406-FE9B6DA9B81B}" type="presParOf" srcId="{54858AF0-8FCE-4DA2-BB24-C5608E55597D}" destId="{68F81860-595F-45D7-8838-F19BA37C77EA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DDF28-84FA-4575-AC5D-17A0A7CE7C62}" type="doc">
      <dgm:prSet loTypeId="urn:microsoft.com/office/officeart/2005/8/layout/default#1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12BA53-CC1B-4A51-9A44-3EFF139960F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автомобильных дорог (разметка, пешеходные переходы)          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   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35 298,7</a:t>
          </a:r>
          <a:endParaRPr lang="ru-RU" sz="24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CBC96BF-9CBD-41F4-952A-A910CF81DD8E}" type="parTrans" cxnId="{092B73FE-2C39-4440-A97F-D4A1E1EF6D4E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77FF4767-8B52-4339-BA3C-993333D6D8AF}" type="sibTrans" cxnId="{092B73FE-2C39-4440-A97F-D4A1E1EF6D4E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9247D814-8402-43CE-B6EA-C86F953D7F7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проведение реконструкции, капитального ремонта (школьные маршруты)</a:t>
          </a:r>
        </a:p>
        <a:p>
          <a:pPr>
            <a:lnSpc>
              <a:spcPct val="80000"/>
            </a:lnSpc>
          </a:pP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174 565,2</a:t>
          </a:r>
          <a:endParaRPr lang="ru-RU" sz="24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1211B01-90DF-438A-824F-5036CAB71060}" type="parTrans" cxnId="{66792AC1-231F-407A-BA3F-2830ED0ED8F5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ED73B057-00DF-44A0-9A28-DC547CE76A87}" type="sibTrans" cxnId="{66792AC1-231F-407A-BA3F-2830ED0ED8F5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03DAE1FC-8500-4B1D-AE3D-DB5864AC880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2400" b="0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МБТ бюджетам поселений на осуществление переданных полномочий                </a:t>
          </a:r>
          <a:r>
            <a:rPr lang="ru-RU" sz="2400" b="1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3 025,4</a:t>
          </a:r>
          <a:endParaRPr lang="ru-RU" sz="24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DEA32F95-4121-40A9-B6A7-FA5B7566271E}" type="parTrans" cxnId="{4269D899-6137-4B11-96FF-4FC7A286CB7E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DD938CA1-9677-450E-ACFE-90195DC3671B}" type="sibTrans" cxnId="{4269D899-6137-4B11-96FF-4FC7A286CB7E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F384F6D2-C81A-4D81-96FF-EF9D6C24A89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реализация проекта народный бюджет        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6 027,0</a:t>
          </a:r>
          <a:endParaRPr lang="ru-RU" sz="24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22A37108-CE2A-489C-BD12-27DCF7EC8C6E}" type="parTrans" cxnId="{9DDCCD0F-50F3-4C54-8632-FC5820527EE8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5B1E185A-0DB7-47F3-8C73-2C896809623B}" type="sibTrans" cxnId="{9DDCCD0F-50F3-4C54-8632-FC5820527EE8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F27B8DF5-3B3F-4E34-B6F1-8B19C8A7DF7B}">
      <dgm:prSet custT="1"/>
      <dgm:spPr/>
      <dgm:t>
        <a:bodyPr/>
        <a:lstStyle/>
        <a:p>
          <a:r>
            <a:rPr lang="ru-RU" sz="2400" b="0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зимних автомобильных дорог общего пользования местного значения </a:t>
          </a:r>
          <a:r>
            <a:rPr lang="ru-RU" sz="2400" b="1" i="0" u="none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571,3</a:t>
          </a:r>
          <a:endParaRPr lang="ru-RU" sz="24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511A38F9-9B97-4CB2-98CE-C0282544AFA8}" type="parTrans" cxnId="{531AF972-95F5-406D-B3E6-94AC9BC0D5A5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8DC937F3-441D-4D31-A3F1-3CA10AAF6529}" type="sibTrans" cxnId="{531AF972-95F5-406D-B3E6-94AC9BC0D5A5}">
      <dgm:prSet/>
      <dgm:spPr/>
      <dgm:t>
        <a:bodyPr/>
        <a:lstStyle/>
        <a:p>
          <a:endParaRPr lang="ru-RU" sz="2500">
            <a:solidFill>
              <a:schemeClr val="tx1"/>
            </a:solidFill>
          </a:endParaRPr>
        </a:p>
      </dgm:t>
    </dgm:pt>
    <dgm:pt modelId="{D91E0B82-99FD-430C-B40A-C8E68806FCC4}" type="pres">
      <dgm:prSet presAssocID="{43ADDF28-84FA-4575-AC5D-17A0A7CE7C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1A291-11A0-4FEF-9922-217D37AA5814}" type="pres">
      <dgm:prSet presAssocID="{6312BA53-CC1B-4A51-9A44-3EFF139960FF}" presName="node" presStyleLbl="node1" presStyleIdx="0" presStyleCnt="5" custScaleX="105022" custScaleY="11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F3FD5-9066-4C55-AA00-A2472646E26D}" type="pres">
      <dgm:prSet presAssocID="{77FF4767-8B52-4339-BA3C-993333D6D8AF}" presName="sibTrans" presStyleCnt="0"/>
      <dgm:spPr/>
    </dgm:pt>
    <dgm:pt modelId="{62269B21-2E78-4DDC-90C4-CBC02439BAF0}" type="pres">
      <dgm:prSet presAssocID="{9247D814-8402-43CE-B6EA-C86F953D7F7A}" presName="node" presStyleLbl="node1" presStyleIdx="1" presStyleCnt="5" custScaleY="112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AD4BC-2E70-4A07-9E73-3550776C1ABA}" type="pres">
      <dgm:prSet presAssocID="{ED73B057-00DF-44A0-9A28-DC547CE76A87}" presName="sibTrans" presStyleCnt="0"/>
      <dgm:spPr/>
    </dgm:pt>
    <dgm:pt modelId="{DDD2B0FC-D807-42F3-AB43-FDB0207ACD94}" type="pres">
      <dgm:prSet presAssocID="{03DAE1FC-8500-4B1D-AE3D-DB5864AC880B}" presName="node" presStyleLbl="node1" presStyleIdx="2" presStyleCnt="5" custScaleX="103363" custScaleY="11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2F6F6-568A-486D-BD0E-B8CCAC96F55F}" type="pres">
      <dgm:prSet presAssocID="{DD938CA1-9677-450E-ACFE-90195DC3671B}" presName="sibTrans" presStyleCnt="0"/>
      <dgm:spPr/>
    </dgm:pt>
    <dgm:pt modelId="{C0821BE7-D278-4D52-B2ED-DA160FD38685}" type="pres">
      <dgm:prSet presAssocID="{F384F6D2-C81A-4D81-96FF-EF9D6C24A893}" presName="node" presStyleLbl="node1" presStyleIdx="3" presStyleCnt="5" custScaleX="11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2FE02-46FD-4907-A574-DE00D312441B}" type="pres">
      <dgm:prSet presAssocID="{5B1E185A-0DB7-47F3-8C73-2C896809623B}" presName="sibTrans" presStyleCnt="0"/>
      <dgm:spPr/>
    </dgm:pt>
    <dgm:pt modelId="{C811FF00-FF1B-4505-ACD4-A616D1E0DE09}" type="pres">
      <dgm:prSet presAssocID="{F27B8DF5-3B3F-4E34-B6F1-8B19C8A7DF7B}" presName="node" presStyleLbl="node1" presStyleIdx="4" presStyleCnt="5" custScaleX="110721" custLinFactNeighborX="-1242" custLinFactNeighborY="-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AF972-95F5-406D-B3E6-94AC9BC0D5A5}" srcId="{43ADDF28-84FA-4575-AC5D-17A0A7CE7C62}" destId="{F27B8DF5-3B3F-4E34-B6F1-8B19C8A7DF7B}" srcOrd="4" destOrd="0" parTransId="{511A38F9-9B97-4CB2-98CE-C0282544AFA8}" sibTransId="{8DC937F3-441D-4D31-A3F1-3CA10AAF6529}"/>
    <dgm:cxn modelId="{4269D899-6137-4B11-96FF-4FC7A286CB7E}" srcId="{43ADDF28-84FA-4575-AC5D-17A0A7CE7C62}" destId="{03DAE1FC-8500-4B1D-AE3D-DB5864AC880B}" srcOrd="2" destOrd="0" parTransId="{DEA32F95-4121-40A9-B6A7-FA5B7566271E}" sibTransId="{DD938CA1-9677-450E-ACFE-90195DC3671B}"/>
    <dgm:cxn modelId="{7A484C1A-729A-4CCF-A2C1-D13E009475F9}" type="presOf" srcId="{F27B8DF5-3B3F-4E34-B6F1-8B19C8A7DF7B}" destId="{C811FF00-FF1B-4505-ACD4-A616D1E0DE09}" srcOrd="0" destOrd="0" presId="urn:microsoft.com/office/officeart/2005/8/layout/default#1"/>
    <dgm:cxn modelId="{092B73FE-2C39-4440-A97F-D4A1E1EF6D4E}" srcId="{43ADDF28-84FA-4575-AC5D-17A0A7CE7C62}" destId="{6312BA53-CC1B-4A51-9A44-3EFF139960FF}" srcOrd="0" destOrd="0" parTransId="{DCBC96BF-9CBD-41F4-952A-A910CF81DD8E}" sibTransId="{77FF4767-8B52-4339-BA3C-993333D6D8AF}"/>
    <dgm:cxn modelId="{1B2107A0-40AF-4780-8A06-D46B3628E37B}" type="presOf" srcId="{6312BA53-CC1B-4A51-9A44-3EFF139960FF}" destId="{B9A1A291-11A0-4FEF-9922-217D37AA5814}" srcOrd="0" destOrd="0" presId="urn:microsoft.com/office/officeart/2005/8/layout/default#1"/>
    <dgm:cxn modelId="{90D9E84F-C6A2-464E-9023-723A83119CF4}" type="presOf" srcId="{9247D814-8402-43CE-B6EA-C86F953D7F7A}" destId="{62269B21-2E78-4DDC-90C4-CBC02439BAF0}" srcOrd="0" destOrd="0" presId="urn:microsoft.com/office/officeart/2005/8/layout/default#1"/>
    <dgm:cxn modelId="{A13228E6-4A75-41A7-AA5A-9E6E241BF543}" type="presOf" srcId="{F384F6D2-C81A-4D81-96FF-EF9D6C24A893}" destId="{C0821BE7-D278-4D52-B2ED-DA160FD38685}" srcOrd="0" destOrd="0" presId="urn:microsoft.com/office/officeart/2005/8/layout/default#1"/>
    <dgm:cxn modelId="{9DDCCD0F-50F3-4C54-8632-FC5820527EE8}" srcId="{43ADDF28-84FA-4575-AC5D-17A0A7CE7C62}" destId="{F384F6D2-C81A-4D81-96FF-EF9D6C24A893}" srcOrd="3" destOrd="0" parTransId="{22A37108-CE2A-489C-BD12-27DCF7EC8C6E}" sibTransId="{5B1E185A-0DB7-47F3-8C73-2C896809623B}"/>
    <dgm:cxn modelId="{F61810DC-91CD-4B5A-A436-02FF9EC2A271}" type="presOf" srcId="{43ADDF28-84FA-4575-AC5D-17A0A7CE7C62}" destId="{D91E0B82-99FD-430C-B40A-C8E68806FCC4}" srcOrd="0" destOrd="0" presId="urn:microsoft.com/office/officeart/2005/8/layout/default#1"/>
    <dgm:cxn modelId="{2D0894DF-8337-4921-B9AC-E506ECF5293E}" type="presOf" srcId="{03DAE1FC-8500-4B1D-AE3D-DB5864AC880B}" destId="{DDD2B0FC-D807-42F3-AB43-FDB0207ACD94}" srcOrd="0" destOrd="0" presId="urn:microsoft.com/office/officeart/2005/8/layout/default#1"/>
    <dgm:cxn modelId="{66792AC1-231F-407A-BA3F-2830ED0ED8F5}" srcId="{43ADDF28-84FA-4575-AC5D-17A0A7CE7C62}" destId="{9247D814-8402-43CE-B6EA-C86F953D7F7A}" srcOrd="1" destOrd="0" parTransId="{01211B01-90DF-438A-824F-5036CAB71060}" sibTransId="{ED73B057-00DF-44A0-9A28-DC547CE76A87}"/>
    <dgm:cxn modelId="{5AE3E132-3C03-4222-89ED-E93B69228C63}" type="presParOf" srcId="{D91E0B82-99FD-430C-B40A-C8E68806FCC4}" destId="{B9A1A291-11A0-4FEF-9922-217D37AA5814}" srcOrd="0" destOrd="0" presId="urn:microsoft.com/office/officeart/2005/8/layout/default#1"/>
    <dgm:cxn modelId="{6E22DEED-1B1B-4043-B16B-116872AAEED4}" type="presParOf" srcId="{D91E0B82-99FD-430C-B40A-C8E68806FCC4}" destId="{3D0F3FD5-9066-4C55-AA00-A2472646E26D}" srcOrd="1" destOrd="0" presId="urn:microsoft.com/office/officeart/2005/8/layout/default#1"/>
    <dgm:cxn modelId="{AD7B03D1-1262-4538-B612-9F341B5F85D6}" type="presParOf" srcId="{D91E0B82-99FD-430C-B40A-C8E68806FCC4}" destId="{62269B21-2E78-4DDC-90C4-CBC02439BAF0}" srcOrd="2" destOrd="0" presId="urn:microsoft.com/office/officeart/2005/8/layout/default#1"/>
    <dgm:cxn modelId="{3DF61FF4-5187-4CDE-92B7-1C48DD8DECB4}" type="presParOf" srcId="{D91E0B82-99FD-430C-B40A-C8E68806FCC4}" destId="{34DAD4BC-2E70-4A07-9E73-3550776C1ABA}" srcOrd="3" destOrd="0" presId="urn:microsoft.com/office/officeart/2005/8/layout/default#1"/>
    <dgm:cxn modelId="{378B5C74-B9E8-4AF9-922A-28A76745490F}" type="presParOf" srcId="{D91E0B82-99FD-430C-B40A-C8E68806FCC4}" destId="{DDD2B0FC-D807-42F3-AB43-FDB0207ACD94}" srcOrd="4" destOrd="0" presId="urn:microsoft.com/office/officeart/2005/8/layout/default#1"/>
    <dgm:cxn modelId="{B8F6F174-81F7-40EA-BB11-0E739EE93D91}" type="presParOf" srcId="{D91E0B82-99FD-430C-B40A-C8E68806FCC4}" destId="{EF12F6F6-568A-486D-BD0E-B8CCAC96F55F}" srcOrd="5" destOrd="0" presId="urn:microsoft.com/office/officeart/2005/8/layout/default#1"/>
    <dgm:cxn modelId="{44CB1430-1428-476D-9CD3-B1B26ADC09B0}" type="presParOf" srcId="{D91E0B82-99FD-430C-B40A-C8E68806FCC4}" destId="{C0821BE7-D278-4D52-B2ED-DA160FD38685}" srcOrd="6" destOrd="0" presId="urn:microsoft.com/office/officeart/2005/8/layout/default#1"/>
    <dgm:cxn modelId="{CDAF8B2C-65D0-4A1F-B0C9-CE7411676EE1}" type="presParOf" srcId="{D91E0B82-99FD-430C-B40A-C8E68806FCC4}" destId="{D472FE02-46FD-4907-A574-DE00D312441B}" srcOrd="7" destOrd="0" presId="urn:microsoft.com/office/officeart/2005/8/layout/default#1"/>
    <dgm:cxn modelId="{A491BADB-404A-4508-B1E8-E0398579DA6E}" type="presParOf" srcId="{D91E0B82-99FD-430C-B40A-C8E68806FCC4}" destId="{C811FF00-FF1B-4505-ACD4-A616D1E0DE09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16C61-8B3D-4BA6-8FD9-DB2BA43F2B3C}">
      <dsp:nvSpPr>
        <dsp:cNvPr id="0" name=""/>
        <dsp:cNvSpPr/>
      </dsp:nvSpPr>
      <dsp:spPr>
        <a:xfrm>
          <a:off x="-3981777" y="-972491"/>
          <a:ext cx="4849737" cy="5545383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3E6259-258B-4E34-ACE0-441EFC66A322}">
      <dsp:nvSpPr>
        <dsp:cNvPr id="0" name=""/>
        <dsp:cNvSpPr/>
      </dsp:nvSpPr>
      <dsp:spPr>
        <a:xfrm>
          <a:off x="799643" y="257111"/>
          <a:ext cx="7508655" cy="960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6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финансовое обеспечение дорожной деятельности в отношении автомобильных дорог общего пользования</a:t>
          </a:r>
          <a:endParaRPr lang="ru-RU" sz="27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799643" y="257111"/>
        <a:ext cx="7508655" cy="960298"/>
      </dsp:txXfrm>
    </dsp:sp>
    <dsp:sp modelId="{EB9F4337-BE84-4C4B-98BA-9AFAA3A5A84C}">
      <dsp:nvSpPr>
        <dsp:cNvPr id="0" name=""/>
        <dsp:cNvSpPr/>
      </dsp:nvSpPr>
      <dsp:spPr>
        <a:xfrm>
          <a:off x="139556" y="270030"/>
          <a:ext cx="900100" cy="9001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861D9-66A8-42B1-817C-6CD039BEB0D3}">
      <dsp:nvSpPr>
        <dsp:cNvPr id="0" name=""/>
        <dsp:cNvSpPr/>
      </dsp:nvSpPr>
      <dsp:spPr>
        <a:xfrm>
          <a:off x="1044575" y="1340709"/>
          <a:ext cx="7280413" cy="953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6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Доходы от уплаты акцизов на автомобильный бензин, дизельное топливо, моторные масла</a:t>
          </a:r>
          <a:endParaRPr lang="ru-RU" sz="27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1044575" y="1340709"/>
        <a:ext cx="7280413" cy="953342"/>
      </dsp:txXfrm>
    </dsp:sp>
    <dsp:sp modelId="{37C658E5-2915-4089-A827-F5B153E47069}">
      <dsp:nvSpPr>
        <dsp:cNvPr id="0" name=""/>
        <dsp:cNvSpPr/>
      </dsp:nvSpPr>
      <dsp:spPr>
        <a:xfrm>
          <a:off x="401305" y="1350149"/>
          <a:ext cx="900100" cy="9001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BF0578-8F6C-4FF7-9B40-8A642AE929DE}">
      <dsp:nvSpPr>
        <dsp:cNvPr id="0" name=""/>
        <dsp:cNvSpPr/>
      </dsp:nvSpPr>
      <dsp:spPr>
        <a:xfrm>
          <a:off x="765705" y="2475170"/>
          <a:ext cx="7558811" cy="810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6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u="none" kern="12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Субсидии на оборудование и содержание зимних автомобильных дорог</a:t>
          </a:r>
          <a:endParaRPr lang="ru-RU" sz="2700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765705" y="2475170"/>
        <a:ext cx="7558811" cy="810298"/>
      </dsp:txXfrm>
    </dsp:sp>
    <dsp:sp modelId="{B23C2FF1-A863-4E76-A225-F6CA5FC885F8}">
      <dsp:nvSpPr>
        <dsp:cNvPr id="0" name=""/>
        <dsp:cNvSpPr/>
      </dsp:nvSpPr>
      <dsp:spPr>
        <a:xfrm>
          <a:off x="139556" y="2430270"/>
          <a:ext cx="900100" cy="9001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A291-11A0-4FEF-9922-217D37AA5814}">
      <dsp:nvSpPr>
        <dsp:cNvPr id="0" name=""/>
        <dsp:cNvSpPr/>
      </dsp:nvSpPr>
      <dsp:spPr>
        <a:xfrm>
          <a:off x="4941" y="202676"/>
          <a:ext cx="2991603" cy="1979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автомобильных дорог                          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23 872,2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4941" y="202676"/>
        <a:ext cx="2991603" cy="1979992"/>
      </dsp:txXfrm>
    </dsp:sp>
    <dsp:sp modelId="{62269B21-2E78-4DDC-90C4-CBC02439BAF0}">
      <dsp:nvSpPr>
        <dsp:cNvPr id="0" name=""/>
        <dsp:cNvSpPr/>
      </dsp:nvSpPr>
      <dsp:spPr>
        <a:xfrm>
          <a:off x="3281399" y="228971"/>
          <a:ext cx="2848549" cy="1927402"/>
        </a:xfrm>
        <a:prstGeom prst="rect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проведение реконструкции, капитального и текущего ремонта автодорог                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4 665,9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3281399" y="228971"/>
        <a:ext cx="2848549" cy="1927402"/>
      </dsp:txXfrm>
    </dsp:sp>
    <dsp:sp modelId="{DDD2B0FC-D807-42F3-AB43-FDB0207ACD94}">
      <dsp:nvSpPr>
        <dsp:cNvPr id="0" name=""/>
        <dsp:cNvSpPr/>
      </dsp:nvSpPr>
      <dsp:spPr>
        <a:xfrm>
          <a:off x="6414803" y="202676"/>
          <a:ext cx="2944345" cy="1979992"/>
        </a:xfrm>
        <a:prstGeom prst="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МБТ бюджетам поселений на осуществление переданных полномочий                </a:t>
          </a:r>
          <a:r>
            <a:rPr lang="ru-RU" sz="2400" b="1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3 470,8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6414803" y="202676"/>
        <a:ext cx="2944345" cy="1979992"/>
      </dsp:txXfrm>
    </dsp:sp>
    <dsp:sp modelId="{C0821BE7-D278-4D52-B2ED-DA160FD38685}">
      <dsp:nvSpPr>
        <dsp:cNvPr id="0" name=""/>
        <dsp:cNvSpPr/>
      </dsp:nvSpPr>
      <dsp:spPr>
        <a:xfrm>
          <a:off x="1385675" y="2467523"/>
          <a:ext cx="3153942" cy="1709129"/>
        </a:xfrm>
        <a:prstGeom prst="rect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обустройство дорог в целях повышения безопасности дорожного движения                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748,0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1385675" y="2467523"/>
        <a:ext cx="3153942" cy="1709129"/>
      </dsp:txXfrm>
    </dsp:sp>
    <dsp:sp modelId="{C811FF00-FF1B-4505-ACD4-A616D1E0DE09}">
      <dsp:nvSpPr>
        <dsp:cNvPr id="0" name=""/>
        <dsp:cNvSpPr/>
      </dsp:nvSpPr>
      <dsp:spPr>
        <a:xfrm>
          <a:off x="4789093" y="2454892"/>
          <a:ext cx="3153942" cy="1709129"/>
        </a:xfrm>
        <a:prstGeom prst="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содержание зимних автомобильных дорог общего пользования местного значения </a:t>
          </a:r>
          <a:r>
            <a:rPr lang="ru-RU" sz="2400" b="1" i="0" u="none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405,2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4789093" y="2454892"/>
        <a:ext cx="3153942" cy="170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0.01562</cdr:x>
      <cdr:y>0.46591</cdr:y>
    </cdr:from>
    <cdr:to>
      <cdr:x>0.17968</cdr:x>
      <cdr:y>0.52273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2844" y="2928982"/>
          <a:ext cx="150016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59 976,8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0.17187</cdr:x>
      <cdr:y>0.52273</cdr:y>
    </cdr:from>
    <cdr:to>
      <cdr:x>0.33593</cdr:x>
      <cdr:y>0.57955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71604" y="3286172"/>
          <a:ext cx="150016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19 649,6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0.34375</cdr:x>
      <cdr:y>0.06819</cdr:y>
    </cdr:from>
    <cdr:to>
      <cdr:x>0.50781</cdr:x>
      <cdr:y>0.125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143240" y="428652"/>
          <a:ext cx="150016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681 645,3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0.49219</cdr:x>
      <cdr:y>0.56819</cdr:y>
    </cdr:from>
    <cdr:to>
      <cdr:x>0.65625</cdr:x>
      <cdr:y>0.625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500562" y="3571924"/>
          <a:ext cx="150016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21 453,5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0.64844</cdr:x>
      <cdr:y>0.63637</cdr:y>
    </cdr:from>
    <cdr:to>
      <cdr:x>0.8125</cdr:x>
      <cdr:y>0.69319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929322" y="4000552"/>
          <a:ext cx="150016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17 126,6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0.79688</cdr:x>
      <cdr:y>0.44319</cdr:y>
    </cdr:from>
    <cdr:to>
      <cdr:x>0.97656</cdr:x>
      <cdr:y>0.5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286644" y="2786106"/>
          <a:ext cx="1643042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202 791,8</a:t>
          </a:r>
          <a:endParaRPr lang="ru-RU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029-2054-41C2-9FC6-61F1F685DBA8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707E-F517-4282-B814-DC4FA7C127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1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707E-F517-4282-B814-DC4FA7C127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07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C5D1-FC6D-4F88-BDF9-30DC1DCD7FDF}" type="datetime1">
              <a:rPr lang="ru-RU" smtClean="0"/>
              <a:pPr/>
              <a:t>15.05.2024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273" b="93091" l="3000" r="97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01" y="-140159"/>
            <a:ext cx="817015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4DAC-A57D-4198-ABEE-9BD8E37800AA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4E3B-5CD9-493A-9CFD-325538ED59E9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1135-CFB5-47DC-A06C-077EA420CBB4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56-87A7-4C7C-BC62-09B56B34ACE9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B265-3EBC-4EDE-8190-1DD592357066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ECD3-3B7D-405B-8433-823CCD9A1CEB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8786-B1A1-4ABE-8C5A-954720E42C85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D08D-C0B1-494F-96B3-E1BE9DD840F4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D3E6-FCD8-4533-8833-F834F2D71906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E03-F940-4F51-8342-4A743A6874C1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2700" y="649287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ED0B85-8B54-49AD-BE79-BFA17BDA14B4}" type="datetime1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15273" b="93091" l="3000" r="97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01" y="-140159"/>
            <a:ext cx="817015" cy="936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budget" TargetMode="External"/><Relationship Id="rId2" Type="http://schemas.openxmlformats.org/officeDocument/2006/relationships/hyperlink" Target="mailto:fo@syktyvdin.rkom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407188" cy="3867912"/>
          </a:xfrm>
        </p:spPr>
        <p:txBody>
          <a:bodyPr>
            <a:noAutofit/>
          </a:bodyPr>
          <a:lstStyle/>
          <a:p>
            <a:pPr lvl="1"/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 ДЛЯ ГРАЖДАН </a:t>
            </a:r>
          </a:p>
          <a:p>
            <a:pPr lvl="1"/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ОТЧЕТУ </a:t>
            </a:r>
          </a:p>
          <a:p>
            <a:pPr lvl="1"/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 </a:t>
            </a:r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ИСПОЛНЕНИИ БЮДЖЕТА </a:t>
            </a:r>
          </a:p>
          <a:p>
            <a:pPr lvl="1"/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</a:t>
            </a: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2023 </a:t>
            </a:r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  <a:endParaRPr lang="ru-RU" sz="42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11960" y="6492876"/>
            <a:ext cx="4932040" cy="365125"/>
          </a:xfrm>
        </p:spPr>
        <p:txBody>
          <a:bodyPr/>
          <a:lstStyle/>
          <a:p>
            <a:pPr algn="r"/>
            <a:r>
              <a:rPr lang="ru-RU" sz="1600" dirty="0" smtClean="0">
                <a:latin typeface="Calibri" pitchFamily="34" charset="0"/>
              </a:rPr>
              <a:t>Докладчик: Щербакова Галина Анатольевна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285728"/>
            <a:ext cx="7920880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Calibri" pitchFamily="34" charset="0"/>
              </a:rPr>
              <a:t>МУНИЦИПАЛЬНЫЙ РАЙОН</a:t>
            </a:r>
            <a:r>
              <a:rPr lang="ru-RU" sz="2800" dirty="0">
                <a:latin typeface="Calibri" pitchFamily="34" charset="0"/>
              </a:rPr>
              <a:t/>
            </a:r>
            <a:br>
              <a:rPr lang="ru-RU" sz="2800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> «СЫКТЫВДИНСКИЙ</a:t>
            </a:r>
            <a:r>
              <a:rPr lang="ru-RU" sz="2800" dirty="0" smtClean="0">
                <a:latin typeface="Calibri" pitchFamily="34" charset="0"/>
              </a:rPr>
              <a:t>»</a:t>
            </a:r>
          </a:p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Calibri" pitchFamily="34" charset="0"/>
              </a:rPr>
              <a:t>РЕСПУБЛИКИ КОМИ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3033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26323"/>
          <a:ext cx="9144000" cy="5831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174"/>
                <a:gridCol w="1222331"/>
                <a:gridCol w="1074538"/>
                <a:gridCol w="917841"/>
                <a:gridCol w="857256"/>
                <a:gridCol w="2428860"/>
              </a:tblGrid>
              <a:tr h="51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кода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Первоначальный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план, тыс.руб.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Уточненный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план,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тыс.руб.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за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Причины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невыполнения плана </a:t>
                      </a:r>
                      <a:endParaRPr lang="en-US" sz="1200" u="none" strike="noStrike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(для параметров,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по которым отклонение составляет 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10 %)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202 507,3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190 441,4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186 136,5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97,7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1 070,4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3 224,2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3 097,1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96,0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33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79 225,5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262 371,0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260 350,4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5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1 043 112,4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2 341 833,5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1 632 708,9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69,7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выделение дополнительных средств за счет средств Фонда на переселение граждан, возврат остатков прошлых лет</a:t>
                      </a:r>
                      <a:endParaRPr lang="ru-RU" sz="12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1 100 288,7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1 160 956,4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1 155 730,1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99,5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7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244 011,0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282 053,0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281 712,8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8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60 459,0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52 501,6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52 083,9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1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14 031,7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14 836,6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14 836,5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16 793,6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16 793,6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16 793,6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9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2 762 049,6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4 325 013,4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3 603 451,9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83,3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714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СТРУКТУРА РАСХОДОВ БЮДЖЕТА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69" y="-1642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РАСХОДЫ СОЦИАЛЬНОЙ СФЕРЫ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0442" y="811822"/>
            <a:ext cx="1187624" cy="37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9429" y="985526"/>
            <a:ext cx="1686923" cy="158417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2111" y="2590570"/>
            <a:ext cx="2482791" cy="429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изическая культура   и спорт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4496" y="2568866"/>
            <a:ext cx="1550557" cy="52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культура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8055" y="2574251"/>
            <a:ext cx="1550557" cy="518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37596" y="3143250"/>
            <a:ext cx="15777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78055" y="610264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364" y="6114975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975" y="5947270"/>
            <a:ext cx="276206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бщий объем расходов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59394" y="5958630"/>
            <a:ext cx="4528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оля ЗП в общем объеме расходов,%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2665" y="6114975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45799" y="5958630"/>
            <a:ext cx="24466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расходы на ЗП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74728" y="984847"/>
            <a:ext cx="1686923" cy="158417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22988" y="984847"/>
            <a:ext cx="1686923" cy="158417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02133" y="984847"/>
            <a:ext cx="1686923" cy="158417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92695" y="2568122"/>
            <a:ext cx="2335451" cy="52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оциальная политика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02734" y="-969060"/>
            <a:ext cx="558421" cy="82246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4661175"/>
              </p:ext>
            </p:extLst>
          </p:nvPr>
        </p:nvGraphicFramePr>
        <p:xfrm>
          <a:off x="-2" y="3365311"/>
          <a:ext cx="914400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1 504 363,3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14</a:t>
                      </a:r>
                      <a:r>
                        <a:rPr lang="ru-RU" sz="2400" baseline="0" dirty="0" smtClean="0">
                          <a:latin typeface="Calibri" pitchFamily="34" charset="0"/>
                        </a:rPr>
                        <a:t> 836,5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281 712,8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1 155 730,1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52 083,9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8 252,8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94 048,1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675 937,1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55,6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33,4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58,4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031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4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МУНИЦИПАЛЬНЫЕ ПРОГРАММЫ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ЗА 2022-2023 ГОДЫ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0" y="1285860"/>
          <a:ext cx="485775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3214678" y="2428868"/>
          <a:ext cx="5715008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86710" y="928670"/>
            <a:ext cx="1187624" cy="37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286388"/>
            <a:ext cx="142876" cy="142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643578"/>
            <a:ext cx="142876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143512"/>
            <a:ext cx="33575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епрограммные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мероприятия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500702"/>
            <a:ext cx="33575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рограммные мероприятия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МУНИЦИПАЛЬНЫЕ ПРОГРАММЫ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" y="611173"/>
          <a:ext cx="9143999" cy="62468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96284"/>
                <a:gridCol w="1465389"/>
                <a:gridCol w="1318850"/>
                <a:gridCol w="2164459"/>
                <a:gridCol w="1499017"/>
              </a:tblGrid>
              <a:tr h="3795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5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для развития социальной сферы»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155,06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154,79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9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1 093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729,91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1 088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602,71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8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культуры, физической культуры и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347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073,26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347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027,47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доступным и комфортным жильем»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1 981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922,62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1 386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074,42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69,94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«Правопорядок и обеспечение общественной безопасности»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190,60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98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жизнедеятельности населения и муниципального имущества»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175,27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152,31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98,05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9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272,99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272,99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градостроительной деятельности»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356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244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056,29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68,37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энергетики, </a:t>
                      </a:r>
                      <a:r>
                        <a:rPr lang="ru-RU" sz="12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- коммунального хозяйства и дорожного хозяйства»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272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440,31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269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«Муниципальная кадровая политика и профессиональное развитие муниципальных служащих»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211,80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179, 88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84,93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управления муниципальным имуществом»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319,14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220,84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97,72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99,89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9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4 084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993,77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3 368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315,21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82,46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5272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РЕАЛИЗАЦИЯ НАЦИОНАЛЬНЫХ ПРОЕКТОВ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4"/>
          </p:nvPr>
        </p:nvGraphicFramePr>
        <p:xfrm>
          <a:off x="3476617" y="1142984"/>
          <a:ext cx="5667383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7956551" y="1123951"/>
            <a:ext cx="1029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6" name="Рисунок 5" descr="imag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57364"/>
            <a:ext cx="250029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браз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3326077"/>
            <a:ext cx="3043734" cy="1158460"/>
          </a:xfrm>
          <a:prstGeom prst="rect">
            <a:avLst/>
          </a:prstGeom>
        </p:spPr>
      </p:pic>
      <p:pic>
        <p:nvPicPr>
          <p:cNvPr id="8" name="Рисунок 7" descr="жилье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1" y="4500570"/>
            <a:ext cx="3428992" cy="1143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1538" y="235743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124 199,9</a:t>
            </a:r>
            <a:endParaRPr lang="ru-RU" sz="2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78619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1 056,8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5143512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1 310 631,9</a:t>
            </a:r>
            <a:endParaRPr lang="ru-RU" sz="2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054" y="22825"/>
            <a:ext cx="8229600" cy="9058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«НАРОДНЫЙ БЮДЖЕТ»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9626" y="990713"/>
            <a:ext cx="1187624" cy="37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1500174"/>
            <a:ext cx="2869015" cy="857256"/>
          </a:xfrm>
          <a:prstGeom prst="rect">
            <a:avLst/>
          </a:prstGeom>
          <a:noFill/>
          <a:ln w="666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5 направлений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10 568,3 тыс.руб. </a:t>
            </a: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25828" y="5347395"/>
            <a:ext cx="1334968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6 027,0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95138" y="4792022"/>
            <a:ext cx="1334968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1 734,4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809032" y="4286256"/>
            <a:ext cx="1334968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1 777,8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86182" y="3286124"/>
            <a:ext cx="1659714" cy="152582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43570" y="2786058"/>
            <a:ext cx="1659714" cy="152582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9853" y="2282173"/>
            <a:ext cx="1659714" cy="152582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824" y="4220518"/>
            <a:ext cx="183866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предпринимательство 1 проект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0227" y="3714752"/>
            <a:ext cx="147377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 проекта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82952" y="4775891"/>
            <a:ext cx="15777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дороги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3 проекта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80362" y="4863460"/>
            <a:ext cx="1334968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555,6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572008"/>
            <a:ext cx="1334968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473,5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28794" y="2857496"/>
            <a:ext cx="1659714" cy="152582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0" y="2285992"/>
            <a:ext cx="1659714" cy="152582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66048" y="4291956"/>
            <a:ext cx="183866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этнокультура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1 проект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857628"/>
            <a:ext cx="192879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народный бюджет в школе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5 проектов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50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56"/>
          <a:ext cx="914400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714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БЮДЖЕТНЫЕ ИНВЕСТИЦИИ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body" idx="1"/>
          </p:nvPr>
        </p:nvSpPr>
        <p:spPr>
          <a:xfrm>
            <a:off x="46345" y="1196752"/>
            <a:ext cx="9108504" cy="459332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168220</a:t>
            </a:r>
            <a:r>
              <a:rPr lang="en-US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Сыктывдинский район, </a:t>
            </a:r>
            <a:r>
              <a:rPr lang="ru-RU" altLang="ru-RU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с.Выльгорт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ул. </a:t>
            </a:r>
            <a:r>
              <a:rPr lang="ru-RU" altLang="ru-RU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Д.Каликовой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д.62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тел: 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(8 82130) 7-15-87;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факс: (8 82130) 7-15-89; 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  <a:hlinkClick r:id="rId2"/>
              </a:rPr>
              <a:t>fo@syktyvdin.rkomi.ru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сообщество </a:t>
            </a:r>
            <a:r>
              <a:rPr lang="ru-RU" altLang="ru-RU" b="1" dirty="0" err="1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ВКонтакте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  <a:hlinkClick r:id="rId3"/>
              </a:rPr>
              <a:t>vk.com/ibudget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График работы  управления финансов администрации МО МР «Сыктывдинский»: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              с понедельника по четверг - с 8-45 до 17-15;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              пятница - с 8-45 до 15-45;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             суббота, воскресенье - выходные дни.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              обеденный перерыв - с 1</a:t>
            </a:r>
            <a:r>
              <a:rPr lang="en-US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-00 до 1</a:t>
            </a:r>
            <a:r>
              <a:rPr lang="en-US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-00.</a:t>
            </a:r>
          </a:p>
          <a:p>
            <a:pPr>
              <a:defRPr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55576" y="0"/>
            <a:ext cx="8388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КОНТАКТНАЯ ИНФОРМАЦИЯ</a:t>
            </a:r>
            <a:endParaRPr lang="ru-RU" alt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99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519"/>
            <a:ext cx="8229600" cy="692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ОБЩИЕ ПАРАМЕТРЫ БЮДЖЕТА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37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32797"/>
          <a:ext cx="9143999" cy="5925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9143"/>
                <a:gridCol w="1243428"/>
                <a:gridCol w="1023999"/>
                <a:gridCol w="1023999"/>
                <a:gridCol w="877714"/>
                <a:gridCol w="2925716"/>
              </a:tblGrid>
              <a:tr h="370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КВД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Первоначальный план, тыс.руб.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Уточненный план, тыс.руб.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Фактическое поступление за 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Причины невыполнения плана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(для параметров, по которым отклонение составляет &gt;10 %)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09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НАЛОГОВЫЕ ДОХОДЫ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439 047,0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474 979,5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Calibri" pitchFamily="34" charset="0"/>
                          <a:cs typeface="Calibri" pitchFamily="34" charset="0"/>
                        </a:rPr>
                        <a:t>506 750,5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Calibri" pitchFamily="34" charset="0"/>
                          <a:cs typeface="Calibri" pitchFamily="34" charset="0"/>
                        </a:rPr>
                        <a:t>106,7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1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НДФЛ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364 224,3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368 024,3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396 795,5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107,8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682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Акцизы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22 694,7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25 388,2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26 416,2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104,0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47 855,0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77 794,0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79 805,0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102,6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Госпошлина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4 273,0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3 773,0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3 733,8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НЕНАЛОГОВЫЕ ДОХОДЫ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23 142,2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atin typeface="Calibri" pitchFamily="34" charset="0"/>
                          <a:cs typeface="Calibri" pitchFamily="34" charset="0"/>
                        </a:rPr>
                        <a:t>34 567,5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42 802,8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123,8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95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14 325,0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11 594,2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17 571,2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151,6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Поступление ЕСХН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Платежи при пользовании природными ресурсами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408,7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585,0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585,1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48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Компенсация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2 578,0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2 589,3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100,4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006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Доходы от продажи активов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6 838,8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14 578,8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15 996,9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109,7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42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Штрафы, санкции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1 569,7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1 750,1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2 336,8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133,5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Поступления по государственной пошлине зависят от количества дел, рассматриваемых в суде.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5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Прочие неналоговые доходы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3 481,4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3 723,5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107,0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2 269 060,4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3 508 112,4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2 917 390,4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83,2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Дотации бюджетам бюджетной системы Российской Федерации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53 847,4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57 625,5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57 899,2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100,5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Субсидии бюджетам бюджетной системы Российской Федерации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1 300 846,5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2 473 035,9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1 887 624,2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76,3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Не в полном объеме поступили средства на переселение граждан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Субвенции бюджетам бюджетной системы Российской Федерации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879 346,6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876 010,3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878 683,9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965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Иные межбюджетные трансферты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35 019,9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97 828,0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94 750,5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96,9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Прочие безвозмездные поступления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3 612,7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-1 567,4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-43,4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Уменьшение фактического показателя за счет возврата остатков иных МБТ, имеющих целевое назначение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ИТОГО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2 731 249,6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4 017 659,4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3 466 943,7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86,3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64291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СТРУКТУРА ДОХОДОВ БЮДЖЕТА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0405" y="642918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692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СТРУКТУРА ДОХОДОВ 2022-2023гг.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143644"/>
            <a:ext cx="214314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643446"/>
            <a:ext cx="4214842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налоговые доходы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45720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4357686" y="2500306"/>
          <a:ext cx="45720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2844" y="3643314"/>
            <a:ext cx="3714776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2022 – 2 264 903,7 тыс.руб.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24" y="5572140"/>
            <a:ext cx="3714776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2023 – 3 466 943,7 тыс.руб.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714884"/>
            <a:ext cx="214314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143512"/>
            <a:ext cx="214314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072074"/>
            <a:ext cx="4214842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неналоговые доходы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500702"/>
            <a:ext cx="4214842" cy="28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безвозмездные поступления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10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9124" y="1785926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474 979,5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785926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506 750,4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5355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НАЛОГОВЫХ ДОХОДОВ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9124" y="1785926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34 567,5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785926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42 802,9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5355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НЕНАЛОГОВЫХ ДОХОДОВ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48" y="1785926"/>
            <a:ext cx="1760531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3 508 112,4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785926"/>
            <a:ext cx="185738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2 917 390,4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82125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4408"/>
            <a:ext cx="8929240" cy="678351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МУНИЦИПАЛЬНЫЙ ДОРОЖНЫЙ ФОНД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reflection blurRad="6350" endPos="0" dir="5400000" sy="-100000" algn="bl" rotWithShape="0"/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152844494"/>
              </p:ext>
            </p:extLst>
          </p:nvPr>
        </p:nvGraphicFramePr>
        <p:xfrm>
          <a:off x="0" y="0"/>
          <a:ext cx="9111675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0" y="2786058"/>
            <a:ext cx="116631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2071678"/>
            <a:ext cx="161062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510,6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714356"/>
            <a:ext cx="1554917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191 290,1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66384359"/>
              </p:ext>
            </p:extLst>
          </p:nvPr>
        </p:nvGraphicFramePr>
        <p:xfrm>
          <a:off x="0" y="2928934"/>
          <a:ext cx="9364091" cy="437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26222" y="690208"/>
            <a:ext cx="1152128" cy="21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58" y="1357298"/>
            <a:ext cx="161062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26 416,2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34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8" y="6137042"/>
            <a:ext cx="1008112" cy="720959"/>
          </a:xfrm>
          <a:prstGeom prst="rect">
            <a:avLst/>
          </a:prstGeom>
        </p:spPr>
      </p:pic>
      <p:pic>
        <p:nvPicPr>
          <p:cNvPr id="18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4786322"/>
            <a:ext cx="1032713" cy="818386"/>
          </a:xfrm>
          <a:prstGeom prst="rect">
            <a:avLst/>
          </a:prstGeom>
        </p:spPr>
      </p:pic>
      <p:pic>
        <p:nvPicPr>
          <p:cNvPr id="16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2" y="5317277"/>
            <a:ext cx="1008112" cy="1005593"/>
          </a:xfrm>
          <a:prstGeom prst="rect">
            <a:avLst/>
          </a:prstGeom>
        </p:spPr>
      </p:pic>
      <p:pic>
        <p:nvPicPr>
          <p:cNvPr id="45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4071942"/>
            <a:ext cx="1071570" cy="799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52928" cy="692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СТРУКТУРА РАСХОДОВ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285860"/>
            <a:ext cx="1040288" cy="8640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04310" y="566165"/>
            <a:ext cx="1197619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4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500306"/>
            <a:ext cx="1032713" cy="939587"/>
          </a:xfrm>
          <a:prstGeom prst="rect">
            <a:avLst/>
          </a:prstGeom>
        </p:spPr>
      </p:pic>
      <p:pic>
        <p:nvPicPr>
          <p:cNvPr id="46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357562"/>
            <a:ext cx="999243" cy="8660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601" y="782189"/>
            <a:ext cx="8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ЖИЛИЩНО-КОММУНАЛЬНОЕ ХОЗЯЙСТВО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….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632 708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 45,3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71525" y="1368350"/>
            <a:ext cx="829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ОБРАЗОВАНИЕ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……………………………………………..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1 155 730,1  32,1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24444" y="2565665"/>
            <a:ext cx="711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НАЦИОНАЛЬНАЯ ЭКОНОМИКА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……………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260 350,4   7,2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7046" y="3328136"/>
            <a:ext cx="67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ОБЩЕГОСУДАРСТВЕННЫЕ РАСХОДЫ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..</a:t>
            </a:r>
            <a:r>
              <a:rPr lang="ru-RU" sz="2400" dirty="0" smtClean="0">
                <a:latin typeface="Calibri" panose="020F0502020204030204" pitchFamily="34" charset="0"/>
                <a:cs typeface="Times New Roman" pitchFamily="18" charset="0"/>
              </a:rPr>
              <a:t>186 136,5  5,2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690" y="1945173"/>
            <a:ext cx="7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КУЛЬТУРА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………………………………………………..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281 712,8    7,8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35896" y="4941209"/>
            <a:ext cx="545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МБТ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……………………………………..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16 793,6  0,5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5589241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СПОРТ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………………………….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14 836,5  0,4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6" y="4149080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СОЦИАЛЬНАЯ ПОЛИТИКА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       </a:t>
            </a:r>
            <a:r>
              <a:rPr lang="ru-RU" sz="2400" dirty="0" smtClean="0">
                <a:latin typeface="Calibri" panose="020F0502020204030204" pitchFamily="34" charset="0"/>
                <a:cs typeface="Times New Roman" pitchFamily="18" charset="0"/>
              </a:rPr>
              <a:t>52 083,9  1,4      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237313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ГО и ЧС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…………..………..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3 097,1  0,1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41596" y="566165"/>
            <a:ext cx="1197619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2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18"/>
            <a:ext cx="905850" cy="870481"/>
          </a:xfrm>
          <a:prstGeom prst="rect">
            <a:avLst/>
          </a:prstGeom>
        </p:spPr>
      </p:pic>
      <p:pic>
        <p:nvPicPr>
          <p:cNvPr id="43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71827"/>
            <a:ext cx="1008112" cy="810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09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2486</TotalTime>
  <Words>1232</Words>
  <Application>Microsoft Office PowerPoint</Application>
  <PresentationFormat>Экран (4:3)</PresentationFormat>
  <Paragraphs>438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ОБЩИЕ ПАРАМЕТРЫ БЮДЖЕТА</vt:lpstr>
      <vt:lpstr>СТРУКТУРА ДОХОДОВ БЮДЖЕТА</vt:lpstr>
      <vt:lpstr>СТРУКТУРА ДОХОДОВ 2022-2023гг.</vt:lpstr>
      <vt:lpstr>Слайд 5</vt:lpstr>
      <vt:lpstr>Слайд 6</vt:lpstr>
      <vt:lpstr>Слайд 7</vt:lpstr>
      <vt:lpstr>МУНИЦИПАЛЬНЫЙ ДОРОЖНЫЙ ФОНД</vt:lpstr>
      <vt:lpstr>СТРУКТУРА РАСХОДОВ</vt:lpstr>
      <vt:lpstr>СТРУКТУРА РАСХОДОВ БЮДЖЕТА</vt:lpstr>
      <vt:lpstr>РАСХОДЫ СОЦИАЛЬНОЙ СФЕРЫ</vt:lpstr>
      <vt:lpstr>МУНИЦИПАЛЬНЫЕ ПРОГРАММЫ  ЗА 2022-2023 ГОДЫ</vt:lpstr>
      <vt:lpstr>МУНИЦИПАЛЬНЫЕ ПРОГРАММЫ </vt:lpstr>
      <vt:lpstr>РЕАЛИЗАЦИЯ НАЦИОНАЛЬНЫХ ПРОЕКТОВ</vt:lpstr>
      <vt:lpstr>РЕАЛИЗАЦИЯ ПРОЕКТА  «НАРОДНЫЙ БЮДЖЕТ»</vt:lpstr>
      <vt:lpstr>БЮДЖЕТНЫЕ ИНВЕСТИЦИИ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МУНИЦИПАЛЬНОГО РАЙОНА  «СЫКТЫВДИНСКИЙ»</dc:title>
  <dc:creator>PUSER27_1</dc:creator>
  <cp:lastModifiedBy>PCUSER_EM</cp:lastModifiedBy>
  <cp:revision>225</cp:revision>
  <dcterms:created xsi:type="dcterms:W3CDTF">2018-04-10T07:57:53Z</dcterms:created>
  <dcterms:modified xsi:type="dcterms:W3CDTF">2024-05-15T08:04:16Z</dcterms:modified>
</cp:coreProperties>
</file>