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7" r:id="rId3"/>
    <p:sldId id="266" r:id="rId4"/>
    <p:sldId id="283" r:id="rId5"/>
    <p:sldId id="270" r:id="rId6"/>
    <p:sldId id="273" r:id="rId7"/>
    <p:sldId id="280" r:id="rId8"/>
    <p:sldId id="271" r:id="rId9"/>
    <p:sldId id="300" r:id="rId10"/>
    <p:sldId id="285" r:id="rId11"/>
    <p:sldId id="298" r:id="rId12"/>
    <p:sldId id="297" r:id="rId13"/>
    <p:sldId id="296" r:id="rId14"/>
    <p:sldId id="284" r:id="rId15"/>
    <p:sldId id="282" r:id="rId16"/>
    <p:sldId id="294" r:id="rId17"/>
    <p:sldId id="287" r:id="rId18"/>
    <p:sldId id="288" r:id="rId19"/>
    <p:sldId id="292" r:id="rId20"/>
    <p:sldId id="291" r:id="rId21"/>
    <p:sldId id="295" r:id="rId22"/>
    <p:sldId id="289" r:id="rId23"/>
    <p:sldId id="286" r:id="rId24"/>
    <p:sldId id="302" r:id="rId25"/>
    <p:sldId id="299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1FBA7"/>
    <a:srgbClr val="B3FFB3"/>
    <a:srgbClr val="004200"/>
    <a:srgbClr val="006600"/>
    <a:srgbClr val="8EF9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budget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15715" cy="65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652" y="1761229"/>
          <a:ext cx="8715436" cy="497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1 4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300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2 0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77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206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2 1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971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1.</a:t>
                      </a:r>
                      <a:r>
                        <a:rPr lang="ru-RU" sz="1530" dirty="0"/>
                        <a:t> «Развитие экономики»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3060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2. </a:t>
                      </a:r>
                      <a:r>
                        <a:rPr lang="ru-RU" sz="1530" dirty="0"/>
                        <a:t>«Развитие энергетики, ЖК и дорожного хозяйства»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8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739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396 381,1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80 591,6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 </a:t>
                      </a:r>
                      <a:r>
                        <a:rPr lang="ru-RU" sz="1530" dirty="0"/>
                        <a:t>«Обеспечение доступным и комфортным жильем»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100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814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518 5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926</a:t>
                      </a:r>
                      <a:r>
                        <a:rPr lang="ru-RU" sz="1400" b="1" baseline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baseline="0" dirty="0">
                          <a:latin typeface="Century Gothic" pitchFamily="34" charset="0"/>
                        </a:rPr>
                        <a:t>783</a:t>
                      </a:r>
                      <a:r>
                        <a:rPr lang="ru-RU" sz="1400" b="1" baseline="0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baseline="0" dirty="0">
                          <a:latin typeface="Century Gothic" pitchFamily="34" charset="0"/>
                        </a:rPr>
                        <a:t>5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4. </a:t>
                      </a:r>
                      <a:r>
                        <a:rPr lang="ru-RU" sz="1530" dirty="0"/>
                        <a:t>«Развитие градостроительной деятельности»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5. </a:t>
                      </a:r>
                      <a:r>
                        <a:rPr lang="ru-RU" sz="1530" dirty="0"/>
                        <a:t>«Развитие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9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28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239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,8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913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038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926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119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6. </a:t>
                      </a:r>
                      <a:r>
                        <a:rPr lang="ru-RU" sz="1530" dirty="0"/>
                        <a:t>«Создание условий для развития социальной сферы»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60,0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2060,0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7. </a:t>
                      </a:r>
                      <a:r>
                        <a:rPr lang="ru-RU" sz="1530" dirty="0"/>
                        <a:t>«Развитие культуры, физической культуры и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530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20 041,0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190 789,3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8.</a:t>
                      </a:r>
                      <a:r>
                        <a:rPr lang="ru-RU" sz="1530" dirty="0"/>
                        <a:t> «Развитие муниципального управления»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305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26 375,8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26 877,9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9.</a:t>
                      </a:r>
                      <a:r>
                        <a:rPr lang="ru-RU" sz="1530" dirty="0"/>
                        <a:t> «Обеспечение безопасности населения</a:t>
                      </a:r>
                      <a:r>
                        <a:rPr lang="ru-RU" sz="1530" baseline="0" dirty="0"/>
                        <a:t> и муниципального имущества</a:t>
                      </a:r>
                      <a:r>
                        <a:rPr lang="ru-RU" sz="153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450,0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itchFamily="34" charset="0"/>
                        </a:rPr>
                        <a:t>450,0</a:t>
                      </a:r>
                    </a:p>
                    <a:p>
                      <a:pPr algn="r"/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itchFamily="34" charset="0"/>
                        </a:rPr>
                        <a:t>450,0</a:t>
                      </a:r>
                    </a:p>
                    <a:p>
                      <a:pPr algn="r"/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1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652" y="2857496"/>
          <a:ext cx="8715436" cy="237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0,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1.</a:t>
                      </a:r>
                      <a:r>
                        <a:rPr lang="ru-RU" sz="1530" dirty="0"/>
                        <a:t> «Стратегическое</a:t>
                      </a:r>
                      <a:r>
                        <a:rPr lang="ru-RU" sz="1530" baseline="0" dirty="0"/>
                        <a:t> планирование</a:t>
                      </a:r>
                      <a:r>
                        <a:rPr lang="ru-RU" sz="153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2. </a:t>
                      </a:r>
                      <a:r>
                        <a:rPr lang="ru-RU" sz="1530" dirty="0"/>
                        <a:t>«Малое и среднее предпринимательство»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2136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 </a:t>
                      </a:r>
                      <a:r>
                        <a:rPr lang="ru-RU" sz="1530" dirty="0"/>
                        <a:t>«Развитие агропромышленного и </a:t>
                      </a:r>
                      <a:r>
                        <a:rPr lang="ru-RU" sz="1530" dirty="0" err="1"/>
                        <a:t>рыбохозяйственного</a:t>
                      </a:r>
                      <a:r>
                        <a:rPr lang="ru-RU" sz="1530" dirty="0"/>
                        <a:t> комплексов»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923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652" y="3500438"/>
          <a:ext cx="8715436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8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7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39,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396 381,1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80 591,6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1.</a:t>
                      </a:r>
                      <a:r>
                        <a:rPr lang="ru-RU" sz="1400" dirty="0"/>
                        <a:t> «Комплексное развитие коммунальной инфраструктуры»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462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entury Gothic" pitchFamily="34" charset="0"/>
                        </a:rPr>
                        <a:t>36 962,3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36 962,3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2. </a:t>
                      </a:r>
                      <a:r>
                        <a:rPr lang="ru-RU" sz="1400" dirty="0"/>
                        <a:t>«Энергосбережение и повышение </a:t>
                      </a:r>
                      <a:r>
                        <a:rPr lang="ru-RU" sz="1400" dirty="0" err="1"/>
                        <a:t>энергоэффективности</a:t>
                      </a:r>
                      <a:r>
                        <a:rPr lang="ru-RU" sz="14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2 350,0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entury Gothic" pitchFamily="34" charset="0"/>
                        </a:rPr>
                        <a:t>2 350,0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2 350,0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3. </a:t>
                      </a:r>
                      <a:r>
                        <a:rPr lang="ru-RU" sz="1400" dirty="0"/>
                        <a:t>«Устойчивое развитие сельских территорий»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2 375,7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318 089,5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2 300</a:t>
                      </a:r>
                      <a:r>
                        <a:rPr lang="ru-RU" sz="1400" b="1" baseline="0" dirty="0">
                          <a:latin typeface="Century Gothic" pitchFamily="34" charset="0"/>
                        </a:rPr>
                        <a:t>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4. </a:t>
                      </a:r>
                      <a:r>
                        <a:rPr lang="ru-RU" sz="1400" dirty="0"/>
                        <a:t>«Обращение с твердыми коммунальными отходами»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5. </a:t>
                      </a:r>
                      <a:r>
                        <a:rPr lang="ru-RU" sz="1400" dirty="0"/>
                        <a:t>«Развитие дорожной инфраструктуры»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38 551,7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38 979,3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38 979,3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652" y="3286124"/>
          <a:ext cx="871543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100814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4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518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559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926 7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1.</a:t>
                      </a:r>
                      <a:r>
                        <a:rPr lang="ru-RU" sz="1400" dirty="0"/>
                        <a:t> «Переселение граждан из домов, признанных аварийными и</a:t>
                      </a:r>
                      <a:r>
                        <a:rPr lang="ru-RU" sz="1400" baseline="0" dirty="0"/>
                        <a:t> подлежащих сносу</a:t>
                      </a:r>
                      <a:r>
                        <a:rPr lang="ru-RU" sz="14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73 208,7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495 036,8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903 260,7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2. </a:t>
                      </a:r>
                      <a:r>
                        <a:rPr lang="ru-RU" sz="1400" dirty="0"/>
                        <a:t>«Снос аварийных многоквартирных</a:t>
                      </a:r>
                      <a:r>
                        <a:rPr lang="ru-RU" sz="1400" baseline="0" dirty="0"/>
                        <a:t> домов</a:t>
                      </a:r>
                      <a:r>
                        <a:rPr lang="ru-RU" sz="14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1 000,0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3. </a:t>
                      </a:r>
                      <a:r>
                        <a:rPr lang="ru-RU" sz="1400" dirty="0"/>
                        <a:t>«Обеспечение жилыми помещениями детей-сирот</a:t>
                      </a:r>
                      <a:r>
                        <a:rPr lang="ru-RU" sz="1400" baseline="0" dirty="0"/>
                        <a:t> и детей, оставшихся без попечения родителей, лиц из их числа</a:t>
                      </a:r>
                      <a:r>
                        <a:rPr lang="ru-RU" sz="14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23 332,7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21 777,2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21 777</a:t>
                      </a:r>
                      <a:r>
                        <a:rPr lang="ru-RU" sz="1400" b="1" baseline="0" dirty="0">
                          <a:latin typeface="Century Gothic" pitchFamily="34" charset="0"/>
                        </a:rPr>
                        <a:t>,2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4. </a:t>
                      </a:r>
                      <a:r>
                        <a:rPr lang="ru-RU" sz="1400" dirty="0"/>
                        <a:t>«Предоставление поддержки отдельным категориям граждан для улучшения их жилищных условий»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272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9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1 7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45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1 7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45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1FB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652" y="2745008"/>
          <a:ext cx="8715436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652" y="3602264"/>
          <a:ext cx="8715436" cy="200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9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28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239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,8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913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038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926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119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</a:t>
                      </a:r>
                      <a:r>
                        <a:rPr lang="ru-RU" sz="1530" dirty="0"/>
                        <a:t> «Организация дополнительного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600,0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885,3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5. </a:t>
                      </a:r>
                      <a:r>
                        <a:rPr lang="ru-RU" sz="1530" dirty="0"/>
                        <a:t>«Создание условий для реализации муниципальной программы»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9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27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639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913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038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925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234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3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652" y="2786058"/>
          <a:ext cx="8715436" cy="311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60,0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2 060,0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2 060,0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1.</a:t>
                      </a:r>
                      <a:r>
                        <a:rPr lang="ru-RU" sz="1530" dirty="0"/>
                        <a:t> «Содействие занятости населения»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1 720,0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1 720,0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1 720,0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2. </a:t>
                      </a:r>
                      <a:r>
                        <a:rPr lang="ru-RU" sz="1530" dirty="0"/>
                        <a:t>«Поддержка социально ориентированных некоммерческих организаций»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 </a:t>
                      </a:r>
                      <a:r>
                        <a:rPr lang="ru-RU" sz="1530" dirty="0"/>
                        <a:t>«Здоровое население»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>
                          <a:latin typeface="Century Gothic" pitchFamily="34" charset="0"/>
                        </a:rPr>
                        <a:t>0,0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4. </a:t>
                      </a:r>
                      <a:r>
                        <a:rPr lang="ru-RU" sz="1530" dirty="0"/>
                        <a:t>«Доступная среда»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5. </a:t>
                      </a:r>
                      <a:r>
                        <a:rPr lang="ru-RU" sz="1530" dirty="0"/>
                        <a:t>«Старшее поколение»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140,0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652" y="3387740"/>
          <a:ext cx="8715436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3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530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220 041,0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190 789,3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1.</a:t>
                      </a:r>
                      <a:r>
                        <a:rPr lang="ru-RU" sz="1530" dirty="0"/>
                        <a:t> 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301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427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209 345,0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179 686,0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2. </a:t>
                      </a:r>
                      <a:r>
                        <a:rPr lang="ru-RU" sz="1530" dirty="0"/>
                        <a:t>«Развитие физической</a:t>
                      </a:r>
                      <a:r>
                        <a:rPr lang="ru-RU" sz="1530" baseline="0" dirty="0"/>
                        <a:t> культуры и спорта</a:t>
                      </a:r>
                      <a:r>
                        <a:rPr lang="ru-RU" sz="153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10 903,2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10 496,0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10 903,3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 </a:t>
                      </a:r>
                      <a:r>
                        <a:rPr lang="ru-RU" sz="1530" dirty="0"/>
                        <a:t>«Развитие въездного и внутреннего туризма»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</a:t>
                      </a:r>
                      <a:r>
                        <a:rPr lang="ru-RU" sz="1400" b="1" baseline="0" dirty="0">
                          <a:latin typeface="Century Gothic" pitchFamily="34" charset="0"/>
                        </a:rPr>
                        <a:t>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652" y="2741820"/>
          <a:ext cx="8715436" cy="31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6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305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8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26 375,8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26 877,9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1.</a:t>
                      </a:r>
                      <a:r>
                        <a:rPr lang="ru-RU" sz="1530" dirty="0"/>
                        <a:t> «Формирование и развитие кадрового состава ОМС»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2. </a:t>
                      </a:r>
                      <a:r>
                        <a:rPr lang="ru-RU" sz="1530" dirty="0"/>
                        <a:t>«Управление муниципальными финансами и муниципальным долгом»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2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537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,8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24 223,2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25 677,9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 </a:t>
                      </a:r>
                      <a:r>
                        <a:rPr lang="ru-RU" sz="1530" dirty="0"/>
                        <a:t>«Управление муниципальным имуществом и закупками»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2 837,9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1 402,6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450</a:t>
                      </a:r>
                      <a:r>
                        <a:rPr lang="ru-RU" sz="1400" b="1" baseline="0" dirty="0">
                          <a:latin typeface="Century Gothic" pitchFamily="34" charset="0"/>
                        </a:rPr>
                        <a:t>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4. </a:t>
                      </a:r>
                      <a:r>
                        <a:rPr lang="ru-RU" sz="1530" dirty="0"/>
                        <a:t>«Электронный муниципалитет»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entury Gothic" pitchFamily="34" charset="0"/>
                        </a:rPr>
                        <a:t>730</a:t>
                      </a:r>
                      <a:r>
                        <a:rPr lang="ru-RU" sz="1400" b="1" dirty="0">
                          <a:latin typeface="Century Gothic" pitchFamily="34" charset="0"/>
                        </a:rPr>
                        <a:t>,</a:t>
                      </a:r>
                      <a:r>
                        <a:rPr lang="en-US" sz="1400" b="1" dirty="0">
                          <a:latin typeface="Century Gothic" pitchFamily="34" charset="0"/>
                        </a:rPr>
                        <a:t>1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550,0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550,0</a:t>
                      </a:r>
                    </a:p>
                  </a:txBody>
                  <a:tcPr>
                    <a:solidFill>
                      <a:srgbClr val="B1FB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12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652" y="3071810"/>
          <a:ext cx="8715436" cy="237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450,0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entury Gothic" pitchFamily="34" charset="0"/>
                        </a:rPr>
                        <a:t>450,0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1.</a:t>
                      </a:r>
                      <a:r>
                        <a:rPr lang="ru-RU" sz="1530" dirty="0"/>
                        <a:t> «Первичные меры пожарной безопасности»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230,0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entury Gothic" pitchFamily="34" charset="0"/>
                        </a:rPr>
                        <a:t>230,0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230,0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2. </a:t>
                      </a:r>
                      <a:r>
                        <a:rPr lang="ru-RU" sz="1530" dirty="0"/>
                        <a:t>«Профилактика правонарушений и обеспечение безопасности на территории МР «</a:t>
                      </a:r>
                      <a:r>
                        <a:rPr lang="ru-RU" sz="1530" dirty="0" err="1"/>
                        <a:t>Сыктывдинский</a:t>
                      </a:r>
                      <a:r>
                        <a:rPr lang="ru-RU" sz="153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180,0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entury Gothic" pitchFamily="34" charset="0"/>
                        </a:rPr>
                        <a:t>180,0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180,0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30" b="1" dirty="0"/>
                        <a:t>3. </a:t>
                      </a:r>
                      <a:r>
                        <a:rPr lang="ru-RU" sz="1530" dirty="0"/>
                        <a:t>«Гражданская оборона и защита населения»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40,0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entury Gothic" pitchFamily="34" charset="0"/>
                        </a:rPr>
                        <a:t>40,0</a:t>
                      </a:r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entury Gothic" pitchFamily="34" charset="0"/>
                        </a:rPr>
                        <a:t>40,0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9"/>
            <a:ext cx="9129858" cy="649328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0460" y="1752875"/>
          <a:ext cx="8616628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7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2482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УПРАВЛЕНИЕ ФИНАНСОВ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АДМИНИСТРАЦИИ МР «СЫКТЫВДИНСКИЙ»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РЕСПУБЛИКИ КОМИ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30" b="1" dirty="0"/>
                        <a:t>АДРЕС</a:t>
                      </a:r>
                      <a:endParaRPr lang="ru-RU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168220,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СЫКТЫВДИНСКИЙ РАЙОН, С. ВЫЛЬГОРТ,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УЛ. ДОМНЫ КАЛИКОВОЙ, Д.62</a:t>
                      </a: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30" b="1" dirty="0"/>
                        <a:t>ТЕЛЕФОН</a:t>
                      </a:r>
                      <a:endParaRPr lang="ru-RU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 (82130) 7-15-89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30" b="1" dirty="0"/>
                        <a:t>ЭЛЕКТРОННАЯ ПОЧТА</a:t>
                      </a:r>
                      <a:endParaRPr lang="ru-RU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C00000"/>
                          </a:solidFill>
                          <a:latin typeface="+mn-lt"/>
                        </a:rPr>
                        <a:t>FO@SYKTYVDIN.RKOMI.RU</a:t>
                      </a:r>
                      <a:endParaRPr lang="ru-RU" sz="1600" b="1" u="non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30" b="1" dirty="0"/>
                        <a:t>ГРАФИК РАБОТЫ</a:t>
                      </a:r>
                      <a:endParaRPr lang="ru-RU" sz="153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ПН-ЧТ: 8.45 – 17.15;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ПТ: 8.45 – 15.45;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СБ-ВС: ВЫХОДНЫЕ ДНИ;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ОБЕДЕННЫЙ ПЕРЕРЫВ: 1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.00 – 1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.00.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1FB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30" b="1" dirty="0"/>
                        <a:t>ОФИЦИАЛЬНЫЙ САЙТ</a:t>
                      </a:r>
                      <a:endParaRPr lang="ru-RU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WWW.SYKTYVDIN.RU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latin typeface="+mn-lt"/>
                        </a:rPr>
                        <a:t>РУБРИКА</a:t>
                      </a:r>
                      <a:r>
                        <a:rPr lang="ru-RU" sz="1600" b="1" baseline="0" dirty="0">
                          <a:latin typeface="+mn-lt"/>
                        </a:rPr>
                        <a:t> «ФИНАНСЫ/БЮДЖЕТ»</a:t>
                      </a:r>
                      <a:r>
                        <a:rPr lang="en-US" sz="1600" b="1" dirty="0">
                          <a:latin typeface="+mn-lt"/>
                        </a:rPr>
                        <a:t>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30" b="1" dirty="0"/>
                        <a:t>ССЫЛКА ВКОНТАКТЕ</a:t>
                      </a:r>
                      <a:endParaRPr lang="ru-RU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  <a:hlinkClick r:id="rId3"/>
                        </a:rPr>
                        <a:t>HTTPS://VK.COM/IBUDGET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30" b="1" dirty="0"/>
                        <a:t>ССЫЛКА В</a:t>
                      </a:r>
                      <a:r>
                        <a:rPr lang="en-US" sz="1530" b="1" dirty="0"/>
                        <a:t> TWITTER</a:t>
                      </a:r>
                      <a:endParaRPr lang="ru-RU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HTTPS://TWITTER.COM/IBUDGETS?S=09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5185" y="4966465"/>
            <a:ext cx="1274867" cy="52322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НДФЛ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479" y="4977482"/>
            <a:ext cx="1274867" cy="52322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НДФЛ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033" y="5000636"/>
            <a:ext cx="1274867" cy="52322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НДФЛ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" y="150428"/>
            <a:ext cx="9129858" cy="65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787</Words>
  <Application>Microsoft Office PowerPoint</Application>
  <PresentationFormat>Экран (4:3)</PresentationFormat>
  <Paragraphs>256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SERVI_2021</dc:creator>
  <cp:lastModifiedBy>PCUSER_EM</cp:lastModifiedBy>
  <cp:revision>147</cp:revision>
  <cp:lastPrinted>2021-12-16T06:29:54Z</cp:lastPrinted>
  <dcterms:created xsi:type="dcterms:W3CDTF">2021-11-03T08:07:22Z</dcterms:created>
  <dcterms:modified xsi:type="dcterms:W3CDTF">2021-12-23T07:01:07Z</dcterms:modified>
</cp:coreProperties>
</file>