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30"/>
  </p:handoutMasterIdLst>
  <p:sldIdLst>
    <p:sldId id="257" r:id="rId2"/>
    <p:sldId id="261" r:id="rId3"/>
    <p:sldId id="258" r:id="rId4"/>
    <p:sldId id="262" r:id="rId5"/>
    <p:sldId id="264" r:id="rId6"/>
    <p:sldId id="278" r:id="rId7"/>
    <p:sldId id="280" r:id="rId8"/>
    <p:sldId id="283" r:id="rId9"/>
    <p:sldId id="282" r:id="rId10"/>
    <p:sldId id="281" r:id="rId11"/>
    <p:sldId id="310" r:id="rId12"/>
    <p:sldId id="312" r:id="rId13"/>
    <p:sldId id="311" r:id="rId14"/>
    <p:sldId id="295" r:id="rId15"/>
    <p:sldId id="297" r:id="rId16"/>
    <p:sldId id="298" r:id="rId17"/>
    <p:sldId id="307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8" r:id="rId26"/>
    <p:sldId id="306" r:id="rId27"/>
    <p:sldId id="313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2C4"/>
    <a:srgbClr val="E4E9F8"/>
    <a:srgbClr val="D729BE"/>
    <a:srgbClr val="906E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5" autoAdjust="0"/>
    <p:restoredTop sz="99770" autoAdjust="0"/>
  </p:normalViewPr>
  <p:slideViewPr>
    <p:cSldViewPr>
      <p:cViewPr>
        <p:scale>
          <a:sx n="90" d="100"/>
          <a:sy n="90" d="100"/>
        </p:scale>
        <p:origin x="-228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rotY val="15"/>
      <c:depthPercent val="100"/>
      <c:rAngAx val="1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B/>
            </a:sp3d>
          </c:spPr>
          <c:dLbls>
            <c:dLbl>
              <c:idx val="0"/>
              <c:layout>
                <c:manualLayout>
                  <c:x val="2.2308712824850488E-2"/>
                  <c:y val="2.1091666766313352E-2"/>
                </c:manualLayout>
              </c:layout>
              <c:showVal val="1"/>
            </c:dLbl>
            <c:dLbl>
              <c:idx val="1"/>
              <c:layout>
                <c:manualLayout>
                  <c:x val="1.9520219785817857E-2"/>
                  <c:y val="2.1091500688889389E-2"/>
                </c:manualLayout>
              </c:layout>
              <c:showVal val="1"/>
            </c:dLbl>
            <c:dLbl>
              <c:idx val="2"/>
              <c:layout>
                <c:manualLayout>
                  <c:x val="1.5337315545999644E-2"/>
                  <c:y val="2.3201016128110995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30000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85-4672-8617-F41849157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0"/>
              <c:layout>
                <c:manualLayout>
                  <c:x val="9.7601098929090534E-3"/>
                  <c:y val="0.30583157623418838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2112184</c:v>
                </c:pt>
                <c:pt idx="1">
                  <c:v>2237351.7000000002</c:v>
                </c:pt>
                <c:pt idx="2">
                  <c:v>1998436.6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85-4672-8617-F41849157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1"/>
              <c:layout>
                <c:manualLayout>
                  <c:x val="9.7601098929090534E-3"/>
                  <c:y val="-4.2183665687474175E-3"/>
                </c:manualLayout>
              </c:layout>
              <c:showVal val="1"/>
            </c:dLbl>
            <c:dLbl>
              <c:idx val="2"/>
              <c:layout>
                <c:manualLayout>
                  <c:x val="2.0914521199090323E-2"/>
                  <c:y val="-2.1091832843737092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2142184</c:v>
                </c:pt>
                <c:pt idx="1">
                  <c:v>2237351.7000000002</c:v>
                </c:pt>
                <c:pt idx="2">
                  <c:v>1998436.6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185-4672-8617-F4184915705A}"/>
            </c:ext>
          </c:extLst>
        </c:ser>
        <c:dLbls>
          <c:showVal val="1"/>
        </c:dLbls>
        <c:gapWidth val="80"/>
        <c:gapDepth val="66"/>
        <c:shape val="cylinder"/>
        <c:axId val="117515392"/>
        <c:axId val="117516928"/>
        <c:axId val="81492608"/>
      </c:bar3DChart>
      <c:catAx>
        <c:axId val="117515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600" b="1">
                <a:latin typeface="Calibri" pitchFamily="34" charset="0"/>
              </a:defRPr>
            </a:pPr>
            <a:endParaRPr lang="ru-RU"/>
          </a:p>
        </c:txPr>
        <c:crossAx val="117516928"/>
        <c:crosses val="autoZero"/>
        <c:auto val="1"/>
        <c:lblAlgn val="ctr"/>
        <c:lblOffset val="100"/>
      </c:catAx>
      <c:valAx>
        <c:axId val="117516928"/>
        <c:scaling>
          <c:orientation val="minMax"/>
        </c:scaling>
        <c:delete val="1"/>
        <c:axPos val="l"/>
        <c:numFmt formatCode="#,##0.0_р_." sourceLinked="1"/>
        <c:majorTickMark val="none"/>
        <c:tickLblPos val="none"/>
        <c:crossAx val="117515392"/>
        <c:crosses val="autoZero"/>
        <c:crossBetween val="between"/>
      </c:valAx>
      <c:serAx>
        <c:axId val="81492608"/>
        <c:scaling>
          <c:orientation val="minMax"/>
        </c:scaling>
        <c:delete val="1"/>
        <c:axPos val="b"/>
        <c:majorTickMark val="none"/>
        <c:tickLblPos val="none"/>
        <c:crossAx val="117516928"/>
        <c:crosses val="autoZero"/>
      </c:serAx>
    </c:plotArea>
    <c:legend>
      <c:legendPos val="b"/>
      <c:layout/>
      <c:txPr>
        <a:bodyPr/>
        <a:lstStyle/>
        <a:p>
          <a:pPr>
            <a:defRPr sz="2400" b="1">
              <a:latin typeface="+mj-lt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38034711694E-2"/>
          <c:y val="2.1865236684014019E-2"/>
          <c:w val="0.97801961965289352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2126373626373627"/>
                  <c:y val="-0.14933125024034591"/>
                </c:manualLayout>
              </c:layout>
              <c:showVal val="1"/>
            </c:dLbl>
            <c:dLbl>
              <c:idx val="1"/>
              <c:layout>
                <c:manualLayout>
                  <c:x val="0.11134896599463499"/>
                  <c:y val="-0.15658151584044144"/>
                </c:manualLayout>
              </c:layout>
              <c:showVal val="1"/>
            </c:dLbl>
            <c:dLbl>
              <c:idx val="3"/>
              <c:layout>
                <c:manualLayout>
                  <c:x val="0.13653745204926404"/>
                  <c:y val="9.5510425700561563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57.6</c:v>
                </c:pt>
                <c:pt idx="1">
                  <c:v>8.5</c:v>
                </c:pt>
                <c:pt idx="2">
                  <c:v>23.3</c:v>
                </c:pt>
                <c:pt idx="3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278200830396E-2"/>
          <c:y val="2.1865236684014001E-2"/>
          <c:w val="0.97801961965289352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7617688568975512"/>
                  <c:y val="-0.12885597179212299"/>
                </c:manualLayout>
              </c:layout>
              <c:showVal val="1"/>
            </c:dLbl>
            <c:dLbl>
              <c:idx val="1"/>
              <c:layout>
                <c:manualLayout>
                  <c:x val="0.10132439889848091"/>
                  <c:y val="-0.19244794237218976"/>
                </c:manualLayout>
              </c:layout>
              <c:showVal val="1"/>
            </c:dLbl>
            <c:dLbl>
              <c:idx val="3"/>
              <c:layout>
                <c:manualLayout>
                  <c:x val="9.3603798950164047E-2"/>
                  <c:y val="8.6128085523491743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57.7</c:v>
                </c:pt>
                <c:pt idx="1">
                  <c:v>8.4</c:v>
                </c:pt>
                <c:pt idx="2">
                  <c:v>23.3</c:v>
                </c:pt>
                <c:pt idx="3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4001E-2"/>
          <c:w val="0.97801961965289352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1AB39F">
                <a:lumMod val="60000"/>
                <a:lumOff val="40000"/>
              </a:srgbClr>
            </a:solidFill>
          </c:spPr>
          <c:explosion val="20"/>
          <c:dPt>
            <c:idx val="0"/>
            <c:explosion val="2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2344896721440241"/>
                  <c:y val="-0.19445483824315968"/>
                </c:manualLayout>
              </c:layout>
              <c:showVal val="1"/>
            </c:dLbl>
            <c:dLbl>
              <c:idx val="1"/>
              <c:layout>
                <c:manualLayout>
                  <c:x val="0.11319817746284677"/>
                  <c:y val="-0.15407875617219538"/>
                </c:manualLayout>
              </c:layout>
              <c:showVal val="1"/>
            </c:dLbl>
            <c:dLbl>
              <c:idx val="3"/>
              <c:layout>
                <c:manualLayout>
                  <c:x val="0.10590770160481007"/>
                  <c:y val="9.3755954116289772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57.7</c:v>
                </c:pt>
                <c:pt idx="1">
                  <c:v>8.4</c:v>
                </c:pt>
                <c:pt idx="2">
                  <c:v>23.3</c:v>
                </c:pt>
                <c:pt idx="3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bg2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Доходы</a:t>
            </a:r>
            <a:r>
              <a:rPr lang="ru-RU" sz="1600" b="1" baseline="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от использования имущества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8474066127741843"/>
          <c:y val="0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3195114766589941"/>
          <c:w val="1"/>
          <c:h val="0.5674230132057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1287257013679625E-2"/>
                  <c:y val="-4.2327746070851976E-2"/>
                </c:manualLayout>
              </c:layout>
              <c:showVal val="1"/>
            </c:dLbl>
            <c:dLbl>
              <c:idx val="1"/>
              <c:layout>
                <c:manualLayout>
                  <c:x val="3.3862437624456676E-2"/>
                  <c:y val="-2.1163873035425992E-2"/>
                </c:manualLayout>
              </c:layout>
              <c:showVal val="1"/>
            </c:dLbl>
            <c:dLbl>
              <c:idx val="2"/>
              <c:layout>
                <c:manualLayout>
                  <c:x val="2.4764462749318827E-2"/>
                  <c:y val="-2.1163873035425992E-2"/>
                </c:manualLayout>
              </c:layout>
              <c:showVal val="1"/>
            </c:dLbl>
            <c:dLbl>
              <c:idx val="3"/>
              <c:layout>
                <c:manualLayout>
                  <c:x val="1.1287479208152701E-2"/>
                  <c:y val="-1.26983238212555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18945</c:v>
                </c:pt>
                <c:pt idx="1">
                  <c:v>11125</c:v>
                </c:pt>
                <c:pt idx="2">
                  <c:v>11125</c:v>
                </c:pt>
                <c:pt idx="3">
                  <c:v>11125</c:v>
                </c:pt>
              </c:numCache>
            </c:numRef>
          </c:val>
          <c:shape val="cylinder"/>
        </c:ser>
        <c:shape val="box"/>
        <c:axId val="157044736"/>
        <c:axId val="157046272"/>
        <c:axId val="0"/>
      </c:bar3DChart>
      <c:catAx>
        <c:axId val="157044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7046272"/>
        <c:crosses val="autoZero"/>
        <c:auto val="1"/>
        <c:lblAlgn val="ctr"/>
        <c:lblOffset val="100"/>
      </c:catAx>
      <c:valAx>
        <c:axId val="157046272"/>
        <c:scaling>
          <c:orientation val="minMax"/>
        </c:scaling>
        <c:delete val="1"/>
        <c:axPos val="l"/>
        <c:numFmt formatCode="#,##0.0_р_." sourceLinked="1"/>
        <c:tickLblPos val="none"/>
        <c:crossAx val="157044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Платежи при пользовании природными ресурсами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9.1565790819596565E-2"/>
          <c:y val="3.2041770486296167E-3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9842520787256196"/>
          <c:w val="1"/>
          <c:h val="0.603016951762363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64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85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1318.8</c:v>
                </c:pt>
                <c:pt idx="1">
                  <c:v>1649.8</c:v>
                </c:pt>
                <c:pt idx="2">
                  <c:v>1612.3</c:v>
                </c:pt>
                <c:pt idx="3">
                  <c:v>1612.3</c:v>
                </c:pt>
              </c:numCache>
            </c:numRef>
          </c:val>
          <c:shape val="cylinder"/>
        </c:ser>
        <c:shape val="box"/>
        <c:axId val="156988928"/>
        <c:axId val="156990464"/>
        <c:axId val="0"/>
      </c:bar3DChart>
      <c:catAx>
        <c:axId val="156988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6990464"/>
        <c:crosses val="autoZero"/>
        <c:auto val="1"/>
        <c:lblAlgn val="ctr"/>
        <c:lblOffset val="100"/>
      </c:catAx>
      <c:valAx>
        <c:axId val="156990464"/>
        <c:scaling>
          <c:orientation val="minMax"/>
        </c:scaling>
        <c:delete val="1"/>
        <c:axPos val="l"/>
        <c:numFmt formatCode="#,##0.0_р_." sourceLinked="1"/>
        <c:tickLblPos val="none"/>
        <c:crossAx val="156988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Доходы от продажи активов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4904585495513248"/>
          <c:y val="2.3188412853562428E-2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Val val="1"/>
            </c:dLbl>
            <c:dLbl>
              <c:idx val="1"/>
              <c:layout>
                <c:manualLayout>
                  <c:x val="5.2287560171865475E-3"/>
                  <c:y val="-2.5174643440113692E-2"/>
                </c:manualLayout>
              </c:layout>
              <c:showVal val="1"/>
            </c:dLbl>
            <c:dLbl>
              <c:idx val="2"/>
              <c:layout>
                <c:manualLayout>
                  <c:x val="2.2357460817266916E-2"/>
                  <c:y val="-2.0952648165437439E-2"/>
                </c:manualLayout>
              </c:layout>
              <c:showVal val="1"/>
            </c:dLbl>
            <c:dLbl>
              <c:idx val="3"/>
              <c:layout>
                <c:manualLayout>
                  <c:x val="1.8300646060152928E-2"/>
                  <c:y val="-8.465549214170718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6059.2</c:v>
                </c:pt>
                <c:pt idx="1">
                  <c:v>4500</c:v>
                </c:pt>
                <c:pt idx="2">
                  <c:v>4500</c:v>
                </c:pt>
                <c:pt idx="3">
                  <c:v>4500</c:v>
                </c:pt>
              </c:numCache>
            </c:numRef>
          </c:val>
          <c:shape val="cylinder"/>
        </c:ser>
        <c:shape val="box"/>
        <c:axId val="157101056"/>
        <c:axId val="157102848"/>
        <c:axId val="0"/>
      </c:bar3DChart>
      <c:catAx>
        <c:axId val="157101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7102848"/>
        <c:crosses val="autoZero"/>
        <c:auto val="1"/>
        <c:lblAlgn val="ctr"/>
        <c:lblOffset val="100"/>
      </c:catAx>
      <c:valAx>
        <c:axId val="157102848"/>
        <c:scaling>
          <c:orientation val="minMax"/>
        </c:scaling>
        <c:delete val="1"/>
        <c:axPos val="l"/>
        <c:numFmt formatCode="#,##0.0_р_." sourceLinked="1"/>
        <c:tickLblPos val="none"/>
        <c:crossAx val="157101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Штрафы и санкции</a:t>
            </a:r>
            <a:endParaRPr lang="ru-RU" sz="1600" b="1" baseline="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6882663233578218"/>
          <c:y val="2.54689344584845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1.3675212202682582E-2"/>
          <c:y val="0.15802557380747509"/>
          <c:w val="0.98392296357691456"/>
          <c:h val="0.708132666022961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77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95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7055</c:v>
                </c:pt>
                <c:pt idx="1">
                  <c:v>2054</c:v>
                </c:pt>
                <c:pt idx="2">
                  <c:v>2052.5</c:v>
                </c:pt>
                <c:pt idx="3">
                  <c:v>2051.6999999999998</c:v>
                </c:pt>
              </c:numCache>
            </c:numRef>
          </c:val>
          <c:shape val="cylinder"/>
        </c:ser>
        <c:shape val="box"/>
        <c:axId val="157235456"/>
        <c:axId val="157241344"/>
        <c:axId val="0"/>
      </c:bar3DChart>
      <c:catAx>
        <c:axId val="157235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7241344"/>
        <c:crosses val="autoZero"/>
        <c:auto val="1"/>
        <c:lblAlgn val="ctr"/>
        <c:lblOffset val="100"/>
      </c:catAx>
      <c:valAx>
        <c:axId val="157241344"/>
        <c:scaling>
          <c:orientation val="minMax"/>
        </c:scaling>
        <c:delete val="1"/>
        <c:axPos val="l"/>
        <c:numFmt formatCode="#,##0.0_р_." sourceLinked="1"/>
        <c:tickLblPos val="none"/>
        <c:crossAx val="157235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074038822106825E-6"/>
          <c:y val="2.1865236684014019E-2"/>
          <c:w val="0.99999769259611948"/>
          <c:h val="0.9781346981342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explosion val="4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Lbls>
            <c:dLbl>
              <c:idx val="0"/>
              <c:layout>
                <c:manualLayout>
                  <c:x val="-0.11732543047503702"/>
                  <c:y val="0.10252307176626539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8.5</c:v>
                </c:pt>
                <c:pt idx="1">
                  <c:v>30</c:v>
                </c:pt>
                <c:pt idx="2">
                  <c:v>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522033241086294E-2"/>
          <c:y val="2.1865236684013734E-2"/>
          <c:w val="0.96418674196019327"/>
          <c:h val="0.96355793885997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explosion val="14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explosion val="19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Lbls>
            <c:dLbl>
              <c:idx val="0"/>
              <c:layout>
                <c:manualLayout>
                  <c:x val="-7.8278600026195522E-2"/>
                  <c:y val="2.8147044577536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1977767569450136"/>
                  <c:y val="-1.467237726199030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0.1</c:v>
                </c:pt>
                <c:pt idx="1">
                  <c:v>42.3</c:v>
                </c:pt>
                <c:pt idx="2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4001E-2"/>
          <c:w val="0.97801961965289352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explosion val="16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Lbls>
            <c:dLbl>
              <c:idx val="0"/>
              <c:layout>
                <c:manualLayout>
                  <c:x val="-8.7164737374883297E-2"/>
                  <c:y val="1.240034387532337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0.14950493267477091"/>
                  <c:y val="3.289828590317789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0.1</c:v>
                </c:pt>
                <c:pt idx="1">
                  <c:v>34</c:v>
                </c:pt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1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1.5217014561168859E-2"/>
          <c:y val="2.3218997361477582E-2"/>
          <c:w val="0.96956597087765506"/>
          <c:h val="0.8358729354081458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flat" dir="tl">
                  <a:rot lat="0" lon="0" rev="6360000"/>
                </a:lightRig>
              </a:scene3d>
              <a:sp3d prstMaterial="plastic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67-4733-8E80-79878B0CF0B5}"/>
              </c:ext>
            </c:extLst>
          </c:dPt>
          <c:dLbls>
            <c:dLbl>
              <c:idx val="0"/>
              <c:layout>
                <c:manualLayout>
                  <c:x val="1.9444335083114703E-2"/>
                  <c:y val="1.8997361477572562E-2"/>
                </c:manualLayout>
              </c:layout>
              <c:showVal val="1"/>
            </c:dLbl>
            <c:dLbl>
              <c:idx val="1"/>
              <c:layout>
                <c:manualLayout>
                  <c:x val="1.3888888888889067E-2"/>
                  <c:y val="1.6886543535620063E-2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1.688654353562006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19328.8</c:v>
                </c:pt>
                <c:pt idx="1">
                  <c:v>19289.8</c:v>
                </c:pt>
                <c:pt idx="2">
                  <c:v>19289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6967-4733-8E80-79878B0CF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388888888888913E-2"/>
                  <c:y val="0.13509218207882406"/>
                </c:manualLayout>
              </c:layout>
              <c:showVal val="1"/>
            </c:dLbl>
            <c:dLbl>
              <c:idx val="1"/>
              <c:layout>
                <c:manualLayout>
                  <c:x val="2.3611111111111211E-2"/>
                  <c:y val="0.13509218207882406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0.1034300791556730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514297.1</c:v>
                </c:pt>
                <c:pt idx="1">
                  <c:v>536937.30000000005</c:v>
                </c:pt>
                <c:pt idx="2">
                  <c:v>508885.8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6967-4733-8E80-79878B0CF0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5.5334598404250404E-3"/>
                  <c:y val="0.23430079155672978"/>
                </c:manualLayout>
              </c:layout>
              <c:showVal val="1"/>
            </c:dLbl>
            <c:dLbl>
              <c:idx val="1"/>
              <c:layout>
                <c:manualLayout>
                  <c:x val="1.5244641294838232E-2"/>
                  <c:y val="0.19630606860158312"/>
                </c:manualLayout>
              </c:layout>
              <c:showVal val="1"/>
            </c:dLbl>
            <c:dLbl>
              <c:idx val="2"/>
              <c:layout>
                <c:manualLayout>
                  <c:x val="2.4928040244969477E-2"/>
                  <c:y val="0.17519788918205881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_-* #,##0.0_р_._-;\-* #,##0.0_р_._-;_-* "-"?_р_._-;_-@_-</c:formatCode>
                <c:ptCount val="3"/>
                <c:pt idx="0">
                  <c:v>1578558.1</c:v>
                </c:pt>
                <c:pt idx="1">
                  <c:v>1681124.6</c:v>
                </c:pt>
                <c:pt idx="2">
                  <c:v>1470261.8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C-6967-4733-8E80-79878B0CF0B5}"/>
            </c:ext>
          </c:extLst>
        </c:ser>
        <c:dLbls>
          <c:showVal val="1"/>
        </c:dLbls>
        <c:gapWidth val="80"/>
        <c:gapDepth val="66"/>
        <c:shape val="box"/>
        <c:axId val="148785024"/>
        <c:axId val="148816256"/>
        <c:axId val="117527872"/>
      </c:bar3DChart>
      <c:catAx>
        <c:axId val="148785024"/>
        <c:scaling>
          <c:orientation val="minMax"/>
        </c:scaling>
        <c:axPos val="b"/>
        <c:numFmt formatCode="General" sourceLinked="1"/>
        <c:majorTickMark val="none"/>
        <c:tickLblPos val="none"/>
        <c:crossAx val="148816256"/>
        <c:crosses val="autoZero"/>
        <c:auto val="1"/>
        <c:lblAlgn val="ctr"/>
        <c:lblOffset val="100"/>
      </c:catAx>
      <c:valAx>
        <c:axId val="148816256"/>
        <c:scaling>
          <c:orientation val="minMax"/>
        </c:scaling>
        <c:axPos val="l"/>
        <c:numFmt formatCode="_-* #,##0.0_р_._-;\-* #,##0.0_р_._-;_-* &quot;-&quot;?_р_._-;_-@_-" sourceLinked="1"/>
        <c:majorTickMark val="none"/>
        <c:tickLblPos val="none"/>
        <c:crossAx val="148785024"/>
        <c:crosses val="autoZero"/>
        <c:crossBetween val="between"/>
      </c:valAx>
      <c:serAx>
        <c:axId val="117527872"/>
        <c:scaling>
          <c:orientation val="minMax"/>
        </c:scaling>
        <c:delete val="1"/>
        <c:axPos val="b"/>
        <c:majorTickMark val="none"/>
        <c:tickLblPos val="none"/>
        <c:crossAx val="148816256"/>
        <c:crosses val="autoZero"/>
      </c:serAx>
    </c:plotArea>
    <c:legend>
      <c:legendPos val="b"/>
      <c:layout>
        <c:manualLayout>
          <c:xMode val="edge"/>
          <c:yMode val="edge"/>
          <c:x val="0"/>
          <c:y val="0.89339505121226559"/>
          <c:w val="1"/>
          <c:h val="0.10660494878773454"/>
        </c:manualLayout>
      </c:layout>
      <c:txPr>
        <a:bodyPr/>
        <a:lstStyle/>
        <a:p>
          <a:pPr>
            <a:defRPr sz="2100" b="1">
              <a:latin typeface="+mj-lt"/>
            </a:defRPr>
          </a:pPr>
          <a:endParaRPr lang="ru-RU"/>
        </a:p>
      </c:txPr>
    </c:legend>
    <c:plotVisOnly val="1"/>
    <c:dispBlanksAs val="gap"/>
  </c:chart>
  <c:spPr>
    <a:effectLst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60"/>
      <c:depthPercent val="100"/>
      <c:rAngAx val="1"/>
    </c:view3D>
    <c:plotArea>
      <c:layout>
        <c:manualLayout>
          <c:layoutTarget val="inner"/>
          <c:xMode val="edge"/>
          <c:yMode val="edge"/>
          <c:x val="6.0079600390506194E-4"/>
          <c:y val="6.2527679865141586E-2"/>
          <c:w val="0.99939920399609494"/>
          <c:h val="0.871525218274448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6"/>
            <c:spPr>
              <a:solidFill>
                <a:srgbClr val="FEB80A">
                  <a:lumMod val="40000"/>
                  <a:lumOff val="60000"/>
                </a:srgbClr>
              </a:solidFill>
            </c:spPr>
          </c:dPt>
          <c:dPt>
            <c:idx val="9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7186602788800232E-2"/>
                  <c:y val="-9.6845468750048971E-3"/>
                </c:manualLayout>
              </c:layout>
              <c:showVal val="1"/>
            </c:dLbl>
            <c:dLbl>
              <c:idx val="4"/>
              <c:layout>
                <c:manualLayout>
                  <c:x val="0.13518853398011102"/>
                  <c:y val="-0.19628712894386388"/>
                </c:manualLayout>
              </c:layout>
              <c:showVal val="1"/>
            </c:dLbl>
            <c:dLbl>
              <c:idx val="5"/>
              <c:layout>
                <c:manualLayout>
                  <c:x val="9.4541242075973767E-2"/>
                  <c:y val="0.17497695747888845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+mj-lt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7.1814034275789109E-3"/>
                  <c:y val="6.6545058977344446E-2"/>
                </c:manualLayout>
              </c:layout>
              <c:showVal val="1"/>
            </c:dLbl>
            <c:dLbl>
              <c:idx val="7"/>
              <c:layout>
                <c:manualLayout>
                  <c:x val="-1.1313752881788808E-2"/>
                  <c:y val="-0.17085838873751871"/>
                </c:manualLayout>
              </c:layout>
              <c:showVal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Лист1!$B$2:$B$11</c:f>
              <c:numCache>
                <c:formatCode>#,##0.0\ _₽</c:formatCode>
                <c:ptCount val="10"/>
                <c:pt idx="0" formatCode="#,##0.0">
                  <c:v>19737.7</c:v>
                </c:pt>
                <c:pt idx="1">
                  <c:v>400</c:v>
                </c:pt>
                <c:pt idx="2" formatCode="#,##0.0">
                  <c:v>14410.1</c:v>
                </c:pt>
                <c:pt idx="3" formatCode="#,##0.0">
                  <c:v>64210</c:v>
                </c:pt>
                <c:pt idx="4" formatCode="#,##0.0">
                  <c:v>199187.1</c:v>
                </c:pt>
                <c:pt idx="5" formatCode="#,##0.0">
                  <c:v>1279027.1000000001</c:v>
                </c:pt>
                <c:pt idx="6" formatCode="#,##0.0">
                  <c:v>59450</c:v>
                </c:pt>
                <c:pt idx="7" formatCode="#,##0.0">
                  <c:v>238985.4</c:v>
                </c:pt>
                <c:pt idx="8" formatCode="#,##0.0">
                  <c:v>775.4</c:v>
                </c:pt>
                <c:pt idx="9" formatCode="#,##0.0">
                  <c:v>266001.3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Лист1!$C$2:$C$11</c:f>
              <c:numCache>
                <c:formatCode>0.00</c:formatCode>
                <c:ptCount val="10"/>
                <c:pt idx="0">
                  <c:v>7091800</c:v>
                </c:pt>
                <c:pt idx="1">
                  <c:v>400000</c:v>
                </c:pt>
                <c:pt idx="2">
                  <c:v>13706300</c:v>
                </c:pt>
                <c:pt idx="3">
                  <c:v>58302715</c:v>
                </c:pt>
                <c:pt idx="4">
                  <c:v>154816635.10999998</c:v>
                </c:pt>
                <c:pt idx="5">
                  <c:v>1019105943.4599996</c:v>
                </c:pt>
                <c:pt idx="6">
                  <c:v>39728896</c:v>
                </c:pt>
                <c:pt idx="7">
                  <c:v>79333680.480000004</c:v>
                </c:pt>
                <c:pt idx="8">
                  <c:v>330000</c:v>
                </c:pt>
                <c:pt idx="9">
                  <c:v>149063590.09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Лист1!$D$2:$D$11</c:f>
              <c:numCache>
                <c:formatCode>0.00</c:formatCode>
                <c:ptCount val="10"/>
                <c:pt idx="0">
                  <c:v>3512500</c:v>
                </c:pt>
                <c:pt idx="1">
                  <c:v>400000</c:v>
                </c:pt>
                <c:pt idx="2">
                  <c:v>13980300</c:v>
                </c:pt>
                <c:pt idx="3">
                  <c:v>57062613</c:v>
                </c:pt>
                <c:pt idx="4">
                  <c:v>161470135.10999998</c:v>
                </c:pt>
                <c:pt idx="5">
                  <c:v>1044984993.4599996</c:v>
                </c:pt>
                <c:pt idx="6">
                  <c:v>8103425.9200000009</c:v>
                </c:pt>
                <c:pt idx="7">
                  <c:v>80526907.480000004</c:v>
                </c:pt>
                <c:pt idx="8">
                  <c:v>660000</c:v>
                </c:pt>
                <c:pt idx="9">
                  <c:v>152029463.09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depthPercent val="100"/>
      <c:rAngAx val="1"/>
    </c:view3D>
    <c:plotArea>
      <c:layout>
        <c:manualLayout>
          <c:layoutTarget val="inner"/>
          <c:xMode val="edge"/>
          <c:yMode val="edge"/>
          <c:x val="6.0079600390506194E-4"/>
          <c:y val="6.25276798651416E-2"/>
          <c:w val="0.99939920399609494"/>
          <c:h val="0.871525218274448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7FD13B"/>
              </a:solidFill>
            </c:spPr>
          </c:dPt>
          <c:dPt>
            <c:idx val="3"/>
            <c:spPr>
              <a:solidFill>
                <a:srgbClr val="D6ECFF">
                  <a:lumMod val="75000"/>
                </a:srgbClr>
              </a:solidFill>
            </c:spPr>
          </c:dPt>
          <c:dPt>
            <c:idx val="6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9"/>
            <c:spPr>
              <a:solidFill>
                <a:srgbClr val="738AC8">
                  <a:lumMod val="40000"/>
                  <a:lumOff val="60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33357837802696"/>
                  <c:y val="-0.18351017174546702"/>
                </c:manualLayout>
              </c:layout>
              <c:showVal val="1"/>
            </c:dLbl>
            <c:dLbl>
              <c:idx val="4"/>
              <c:layout>
                <c:manualLayout>
                  <c:x val="7.713839429800258E-2"/>
                  <c:y val="-0.18048476549510473"/>
                </c:manualLayout>
              </c:layout>
              <c:showVal val="1"/>
            </c:dLbl>
            <c:dLbl>
              <c:idx val="5"/>
              <c:layout>
                <c:manualLayout>
                  <c:x val="-0.11260420127717063"/>
                  <c:y val="0.15522400316793875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+mj-lt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4.0938338410567693E-4"/>
                  <c:y val="-0.14988386196075587"/>
                </c:manualLayout>
              </c:layout>
              <c:showVal val="1"/>
            </c:dLbl>
            <c:dLbl>
              <c:idx val="7"/>
              <c:layout>
                <c:manualLayout>
                  <c:x val="-0.12015750744391022"/>
                  <c:y val="-0.17085851884613495"/>
                </c:manualLayout>
              </c:layout>
              <c:showVal val="1"/>
            </c:dLbl>
            <c:dLbl>
              <c:idx val="8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Лист1!$B$2:$B$12</c:f>
              <c:numCache>
                <c:formatCode>_-* #,##0.0\ _₽_-;\-* #,##0.0\ _₽_-;_-* "-"?\ _₽_-;_-@_-</c:formatCode>
                <c:ptCount val="11"/>
                <c:pt idx="0" formatCode="#,##0.0">
                  <c:v>7623.1</c:v>
                </c:pt>
                <c:pt idx="1">
                  <c:v>400</c:v>
                </c:pt>
                <c:pt idx="2" formatCode="#,##0.0">
                  <c:v>13938.1</c:v>
                </c:pt>
                <c:pt idx="3" formatCode="#,##0.0">
                  <c:v>54331.5</c:v>
                </c:pt>
                <c:pt idx="4" formatCode="#,##0.0">
                  <c:v>195357.4</c:v>
                </c:pt>
                <c:pt idx="5" formatCode="#,##0.0">
                  <c:v>1551214.7</c:v>
                </c:pt>
                <c:pt idx="6" formatCode="#,##0.0">
                  <c:v>5598.3</c:v>
                </c:pt>
                <c:pt idx="7" formatCode="#,##0.0">
                  <c:v>217259.9</c:v>
                </c:pt>
                <c:pt idx="8">
                  <c:v>405</c:v>
                </c:pt>
                <c:pt idx="9" formatCode="#,##0.0">
                  <c:v>177314.4</c:v>
                </c:pt>
                <c:pt idx="10" formatCode="#,##0.0">
                  <c:v>13909.8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7091.8</c:v>
                </c:pt>
                <c:pt idx="1">
                  <c:v>400</c:v>
                </c:pt>
                <c:pt idx="2">
                  <c:v>13706.3</c:v>
                </c:pt>
                <c:pt idx="3">
                  <c:v>58302.715000000004</c:v>
                </c:pt>
                <c:pt idx="4">
                  <c:v>154816.63511</c:v>
                </c:pt>
                <c:pt idx="5">
                  <c:v>1019105.9434600004</c:v>
                </c:pt>
                <c:pt idx="6">
                  <c:v>39728.896000000001</c:v>
                </c:pt>
                <c:pt idx="7">
                  <c:v>79333.680479999995</c:v>
                </c:pt>
                <c:pt idx="8">
                  <c:v>330</c:v>
                </c:pt>
                <c:pt idx="9" formatCode="#,##0.0">
                  <c:v>177314.4</c:v>
                </c:pt>
                <c:pt idx="10">
                  <c:v>11736.147999999992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  <c:pt idx="10">
                  <c:v>условно-утверж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>
                  <c:v>3512500</c:v>
                </c:pt>
                <c:pt idx="1">
                  <c:v>400000</c:v>
                </c:pt>
                <c:pt idx="2">
                  <c:v>13980300</c:v>
                </c:pt>
                <c:pt idx="3">
                  <c:v>57062613</c:v>
                </c:pt>
                <c:pt idx="4">
                  <c:v>161470135.10999998</c:v>
                </c:pt>
                <c:pt idx="5">
                  <c:v>1044984993.4599996</c:v>
                </c:pt>
                <c:pt idx="6">
                  <c:v>8103425.9200000009</c:v>
                </c:pt>
                <c:pt idx="7">
                  <c:v>80526907.480000004</c:v>
                </c:pt>
                <c:pt idx="8">
                  <c:v>660000</c:v>
                </c:pt>
                <c:pt idx="9">
                  <c:v>152029463.09</c:v>
                </c:pt>
                <c:pt idx="10">
                  <c:v>26440445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80"/>
      <c:depthPercent val="100"/>
      <c:rAngAx val="1"/>
    </c:view3D>
    <c:plotArea>
      <c:layout>
        <c:manualLayout>
          <c:layoutTarget val="inner"/>
          <c:xMode val="edge"/>
          <c:yMode val="edge"/>
          <c:x val="6.0086916054220916E-4"/>
          <c:y val="3.2687251007789686E-3"/>
          <c:w val="0.99939920399609494"/>
          <c:h val="0.87152521827444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7FD13B"/>
              </a:solidFill>
            </c:spPr>
          </c:dPt>
          <c:dPt>
            <c:idx val="3"/>
            <c:spPr>
              <a:solidFill>
                <a:srgbClr val="D6ECFF">
                  <a:lumMod val="75000"/>
                </a:srgbClr>
              </a:solidFill>
            </c:spPr>
          </c:dPt>
          <c:dPt>
            <c:idx val="6"/>
            <c:spPr>
              <a:solidFill>
                <a:srgbClr val="FEB80A">
                  <a:lumMod val="40000"/>
                  <a:lumOff val="60000"/>
                </a:srgbClr>
              </a:solidFill>
            </c:spPr>
          </c:dPt>
          <c:dPt>
            <c:idx val="9"/>
            <c:spPr>
              <a:solidFill>
                <a:srgbClr val="738AC8">
                  <a:lumMod val="40000"/>
                  <a:lumOff val="60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333578378026963"/>
                  <c:y val="-0.18351017174546708"/>
                </c:manualLayout>
              </c:layout>
              <c:showVal val="1"/>
            </c:dLbl>
            <c:dLbl>
              <c:idx val="4"/>
              <c:layout>
                <c:manualLayout>
                  <c:x val="0.13080723536269595"/>
                  <c:y val="-0.18048476549510467"/>
                </c:manualLayout>
              </c:layout>
              <c:showVal val="1"/>
            </c:dLbl>
            <c:dLbl>
              <c:idx val="5"/>
              <c:layout>
                <c:manualLayout>
                  <c:x val="1.150525780324348E-2"/>
                  <c:y val="0.13547104885698841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+mj-lt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1.3989026412359533E-3"/>
                  <c:y val="-0.19731552684861967"/>
                </c:manualLayout>
              </c:layout>
              <c:showVal val="1"/>
            </c:dLbl>
            <c:dLbl>
              <c:idx val="7"/>
              <c:layout>
                <c:manualLayout>
                  <c:x val="-8.3260128541100265E-2"/>
                  <c:y val="-0.14715515463452525"/>
                </c:manualLayout>
              </c:layout>
              <c:showVal val="1"/>
            </c:dLbl>
            <c:dLbl>
              <c:idx val="8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Лист1!$B$2:$B$12</c:f>
              <c:numCache>
                <c:formatCode>#,##0.0\ _₽</c:formatCode>
                <c:ptCount val="11"/>
                <c:pt idx="0" formatCode="#,##0.0">
                  <c:v>2910.1</c:v>
                </c:pt>
                <c:pt idx="1">
                  <c:v>400</c:v>
                </c:pt>
                <c:pt idx="2" formatCode="#,##0.0">
                  <c:v>13580.3</c:v>
                </c:pt>
                <c:pt idx="3" formatCode="#,##0.0">
                  <c:v>59015.199999999997</c:v>
                </c:pt>
                <c:pt idx="4" formatCode="#,##0.0">
                  <c:v>190569.7</c:v>
                </c:pt>
                <c:pt idx="5" formatCode="#,##0.0">
                  <c:v>1295664</c:v>
                </c:pt>
                <c:pt idx="6" formatCode="#,##0.0">
                  <c:v>3305</c:v>
                </c:pt>
                <c:pt idx="7" formatCode="#,##0.0">
                  <c:v>246312.1</c:v>
                </c:pt>
                <c:pt idx="9" formatCode="#,##0.0">
                  <c:v>160267.6</c:v>
                </c:pt>
                <c:pt idx="10" formatCode="#,##0.0">
                  <c:v>26413.200000000001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7091800</c:v>
                </c:pt>
                <c:pt idx="1">
                  <c:v>400000</c:v>
                </c:pt>
                <c:pt idx="2">
                  <c:v>13706300</c:v>
                </c:pt>
                <c:pt idx="3">
                  <c:v>58302715</c:v>
                </c:pt>
                <c:pt idx="4">
                  <c:v>154816635.10999998</c:v>
                </c:pt>
                <c:pt idx="5">
                  <c:v>1019105943.4599996</c:v>
                </c:pt>
                <c:pt idx="6">
                  <c:v>39728896</c:v>
                </c:pt>
                <c:pt idx="7">
                  <c:v>79333680.480000004</c:v>
                </c:pt>
                <c:pt idx="8">
                  <c:v>330000</c:v>
                </c:pt>
                <c:pt idx="9">
                  <c:v>149063590.09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МБТ</c:v>
                </c:pt>
                <c:pt idx="1">
                  <c:v>обслуж долга</c:v>
                </c:pt>
                <c:pt idx="2">
                  <c:v>спорт</c:v>
                </c:pt>
                <c:pt idx="3">
                  <c:v>соцпол</c:v>
                </c:pt>
                <c:pt idx="4">
                  <c:v>культура</c:v>
                </c:pt>
                <c:pt idx="5">
                  <c:v>образ</c:v>
                </c:pt>
                <c:pt idx="6">
                  <c:v>жкх</c:v>
                </c:pt>
                <c:pt idx="7">
                  <c:v>нацэконом</c:v>
                </c:pt>
                <c:pt idx="8">
                  <c:v>нацбезоп</c:v>
                </c:pt>
                <c:pt idx="9">
                  <c:v>общегос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>
                  <c:v>3512.5</c:v>
                </c:pt>
                <c:pt idx="1">
                  <c:v>400</c:v>
                </c:pt>
                <c:pt idx="2">
                  <c:v>13980.3</c:v>
                </c:pt>
                <c:pt idx="3">
                  <c:v>57062.613000000005</c:v>
                </c:pt>
                <c:pt idx="4">
                  <c:v>161470.13511</c:v>
                </c:pt>
                <c:pt idx="5">
                  <c:v>1044984.99346</c:v>
                </c:pt>
                <c:pt idx="6">
                  <c:v>8103.4259200000024</c:v>
                </c:pt>
                <c:pt idx="7">
                  <c:v>80526.907479999936</c:v>
                </c:pt>
                <c:pt idx="8">
                  <c:v>660</c:v>
                </c:pt>
                <c:pt idx="9">
                  <c:v>152029.46308999998</c:v>
                </c:pt>
                <c:pt idx="10">
                  <c:v>26440.445000000014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>
        <c:manualLayout>
          <c:layoutTarget val="inner"/>
          <c:xMode val="edge"/>
          <c:yMode val="edge"/>
          <c:x val="3.8568202815591063E-2"/>
          <c:y val="0.16210220014578627"/>
          <c:w val="0.79978647249985946"/>
          <c:h val="0.67006699312206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22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#,##0.0\ _₽</c:formatCode>
                <c:ptCount val="2"/>
                <c:pt idx="0">
                  <c:v>1556834.3</c:v>
                </c:pt>
                <c:pt idx="1">
                  <c:v>585349.69999999925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2.7160303728796686E-2"/>
          <c:w val="1"/>
          <c:h val="0.656947866215002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199187.1</c:v>
                </c:pt>
                <c:pt idx="1">
                  <c:v>195357.4</c:v>
                </c:pt>
                <c:pt idx="2">
                  <c:v>190569.7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1947841559395885E-3"/>
                  <c:y val="0.2419736150383705"/>
                </c:manualLayout>
              </c:layout>
              <c:showVal val="1"/>
            </c:dLbl>
            <c:dLbl>
              <c:idx val="1"/>
              <c:layout>
                <c:manualLayout>
                  <c:x val="2.1947841559395885E-3"/>
                  <c:y val="0.21234419278877426"/>
                </c:manualLayout>
              </c:layout>
              <c:showVal val="1"/>
            </c:dLbl>
            <c:dLbl>
              <c:idx val="2"/>
              <c:layout>
                <c:manualLayout>
                  <c:x val="6.5843524678187637E-3"/>
                  <c:y val="0.2469118520799699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1279027.1000000001</c:v>
                </c:pt>
                <c:pt idx="1">
                  <c:v>1551214.7</c:v>
                </c:pt>
                <c:pt idx="2">
                  <c:v>1295664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соцполитика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1.5363489091577165E-2"/>
                  <c:y val="-2.4691185207996992E-2"/>
                </c:manualLayout>
              </c:layout>
              <c:showVal val="1"/>
            </c:dLbl>
            <c:dLbl>
              <c:idx val="1"/>
              <c:layout>
                <c:manualLayout>
                  <c:x val="1.5363489091577288E-2"/>
                  <c:y val="-1.4814711124798239E-2"/>
                </c:manualLayout>
              </c:layout>
              <c:showVal val="1"/>
            </c:dLbl>
            <c:dLbl>
              <c:idx val="2"/>
              <c:layout>
                <c:manualLayout>
                  <c:x val="8.7791366237584267E-3"/>
                  <c:y val="-1.4814711124798239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64210</c:v>
                </c:pt>
                <c:pt idx="1">
                  <c:v>54331.5</c:v>
                </c:pt>
                <c:pt idx="2">
                  <c:v>59015.199999999997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спорт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1.3168704935637548E-2"/>
                  <c:y val="-2.2222066687197291E-2"/>
                </c:manualLayout>
              </c:layout>
              <c:showVal val="1"/>
            </c:dLbl>
            <c:dLbl>
              <c:idx val="1"/>
              <c:layout>
                <c:manualLayout>
                  <c:x val="3.0726978183154278E-2"/>
                  <c:y val="-2.2222066687197291E-2"/>
                </c:manualLayout>
              </c:layout>
              <c:showVal val="1"/>
            </c:dLbl>
            <c:dLbl>
              <c:idx val="2"/>
              <c:layout>
                <c:manualLayout>
                  <c:x val="2.8532194027214641E-2"/>
                  <c:y val="-2.2222066687197291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14410.1</c:v>
                </c:pt>
                <c:pt idx="1">
                  <c:v>13938.1</c:v>
                </c:pt>
                <c:pt idx="2">
                  <c:v>13580.3</c:v>
                </c:pt>
              </c:numCache>
            </c:numRef>
          </c:val>
        </c:ser>
        <c:gapWidth val="75"/>
        <c:shape val="box"/>
        <c:axId val="161652096"/>
        <c:axId val="161666176"/>
        <c:axId val="0"/>
      </c:bar3DChart>
      <c:catAx>
        <c:axId val="1616520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1666176"/>
        <c:crosses val="autoZero"/>
        <c:auto val="1"/>
        <c:lblAlgn val="ctr"/>
        <c:lblOffset val="100"/>
      </c:catAx>
      <c:valAx>
        <c:axId val="16166617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6165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348701430895579E-2"/>
          <c:y val="0.79340165986978661"/>
          <c:w val="0.97665129856911415"/>
          <c:h val="0.15721596971421994"/>
        </c:manualLayout>
      </c:layout>
      <c:txPr>
        <a:bodyPr/>
        <a:lstStyle/>
        <a:p>
          <a:pPr>
            <a:defRPr sz="2200"/>
          </a:pPr>
          <a:endParaRPr lang="ru-RU"/>
        </a:p>
      </c:txPr>
    </c:legend>
    <c:plotVisOnly val="1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417093770935731E-2"/>
          <c:y val="0.21094696612095276"/>
          <c:w val="0.82361504367044902"/>
          <c:h val="0.78905303387904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9361419573613417"/>
                  <c:y val="-0.34931160379327642"/>
                </c:manualLayout>
              </c:layout>
              <c:showVal val="1"/>
            </c:dLbl>
            <c:dLbl>
              <c:idx val="1"/>
              <c:layout>
                <c:manualLayout>
                  <c:x val="8.1619525295671527E-2"/>
                  <c:y val="9.3673762374626782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0831492792010119"/>
                  <c:y val="7.9843206772103284E-2"/>
                </c:manualLayout>
              </c:layout>
              <c:showVal val="1"/>
            </c:dLbl>
            <c:dLbl>
              <c:idx val="4"/>
              <c:layout>
                <c:manualLayout>
                  <c:x val="0.14790551087859521"/>
                  <c:y val="0.16943651916743596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#,##0.0\ _₽</c:formatCode>
                <c:ptCount val="5"/>
                <c:pt idx="0">
                  <c:v>1820</c:v>
                </c:pt>
                <c:pt idx="1">
                  <c:v>50</c:v>
                </c:pt>
                <c:pt idx="2">
                  <c:v>0</c:v>
                </c:pt>
                <c:pt idx="3">
                  <c:v>60</c:v>
                </c:pt>
                <c:pt idx="4">
                  <c:v>230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80305688605511161"/>
          <c:y val="3.83442107927013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6982659194348921E-2"/>
          <c:w val="0.63599961844792385"/>
          <c:h val="0.8298779627558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explosion val="12"/>
          </c:dPt>
          <c:dPt>
            <c:idx val="1"/>
            <c:explosion val="9"/>
            <c:spPr>
              <a:solidFill>
                <a:schemeClr val="accent6"/>
              </a:solidFill>
            </c:spPr>
          </c:dPt>
          <c:dPt>
            <c:idx val="2"/>
            <c:explosion val="1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explosion val="8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молодежная политика</c:v>
                </c:pt>
                <c:pt idx="1">
                  <c:v>пожарная безопасность</c:v>
                </c:pt>
                <c:pt idx="2">
                  <c:v>укрепление маттехбазы</c:v>
                </c:pt>
                <c:pt idx="3">
                  <c:v>персонифицированный учет</c:v>
                </c:pt>
                <c:pt idx="4">
                  <c:v>летний отдых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250</c:v>
                </c:pt>
                <c:pt idx="1">
                  <c:v>1262.4000000000001</c:v>
                </c:pt>
                <c:pt idx="2">
                  <c:v>15506.4</c:v>
                </c:pt>
                <c:pt idx="3">
                  <c:v>500</c:v>
                </c:pt>
                <c:pt idx="4">
                  <c:v>2090.1999999999998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801846725586173"/>
          <c:y val="0.1371471138639162"/>
          <c:w val="0.38098499535461344"/>
          <c:h val="0.70606321607196088"/>
        </c:manualLayout>
      </c:layout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rotY val="3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5576828588866556"/>
          <c:y val="4.2511779749420914E-2"/>
          <c:w val="0.73120195107338881"/>
          <c:h val="0.74890662258669261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6.6666573345129194E-3"/>
                  <c:y val="-3.8650115576048466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250201.7</c:v>
                </c:pt>
                <c:pt idx="1">
                  <c:v>247122.2</c:v>
                </c:pt>
                <c:pt idx="2">
                  <c:v>240962.8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.18222179216547119"/>
                  <c:y val="-2.3188243499684201E-2"/>
                </c:manualLayout>
              </c:layout>
              <c:showVal val="1"/>
            </c:dLbl>
            <c:dLbl>
              <c:idx val="1"/>
              <c:layout>
                <c:manualLayout>
                  <c:x val="0.17333309069733674"/>
                  <c:y val="-3.0917657999578841E-2"/>
                </c:manualLayout>
              </c:layout>
              <c:showVal val="1"/>
            </c:dLbl>
            <c:dLbl>
              <c:idx val="2"/>
              <c:layout>
                <c:manualLayout>
                  <c:x val="0.18444418625485803"/>
                  <c:y val="-3.4782365249526201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14330.1</c:v>
                </c:pt>
                <c:pt idx="1">
                  <c:v>13858.1</c:v>
                </c:pt>
                <c:pt idx="2">
                  <c:v>13500.3</c:v>
                </c:pt>
              </c:numCache>
            </c:numRef>
          </c:val>
        </c:ser>
        <c:shape val="box"/>
        <c:axId val="162382592"/>
        <c:axId val="162384128"/>
        <c:axId val="0"/>
      </c:bar3DChart>
      <c:catAx>
        <c:axId val="162382592"/>
        <c:scaling>
          <c:orientation val="minMax"/>
        </c:scaling>
        <c:axPos val="l"/>
        <c:numFmt formatCode="General" sourceLinked="1"/>
        <c:tickLblPos val="nextTo"/>
        <c:crossAx val="162384128"/>
        <c:crosses val="autoZero"/>
        <c:auto val="1"/>
        <c:lblAlgn val="ctr"/>
        <c:lblOffset val="100"/>
      </c:catAx>
      <c:valAx>
        <c:axId val="162384128"/>
        <c:scaling>
          <c:orientation val="minMax"/>
        </c:scaling>
        <c:axPos val="b"/>
        <c:numFmt formatCode="#,##0.0\ _₽" sourceLinked="1"/>
        <c:tickLblPos val="nextTo"/>
        <c:crossAx val="162382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</c:v>
                </c:pt>
                <c:pt idx="1">
                  <c:v>170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115</c:v>
                </c:pt>
                <c:pt idx="1">
                  <c:v>115</c:v>
                </c:pt>
                <c:pt idx="2">
                  <c:v>0</c:v>
                </c:pt>
              </c:numCache>
            </c:numRef>
          </c:val>
        </c:ser>
        <c:gapWidth val="75"/>
        <c:shape val="box"/>
        <c:axId val="162601216"/>
        <c:axId val="162615296"/>
        <c:axId val="0"/>
      </c:bar3DChart>
      <c:catAx>
        <c:axId val="162601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2615296"/>
        <c:crosses val="autoZero"/>
        <c:auto val="1"/>
        <c:lblAlgn val="ctr"/>
        <c:lblOffset val="100"/>
      </c:catAx>
      <c:valAx>
        <c:axId val="1626152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2601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376269004110341"/>
          <c:y val="0.84078352903817488"/>
          <c:w val="0.51184544148962563"/>
          <c:h val="9.3337495218644193E-2"/>
        </c:manualLayout>
      </c:layout>
    </c:legend>
    <c:plotVisOnly val="1"/>
  </c:chart>
  <c:txPr>
    <a:bodyPr/>
    <a:lstStyle/>
    <a:p>
      <a:pPr>
        <a:defRPr sz="2200">
          <a:latin typeface="+mj-lt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7873958187518602"/>
          <c:y val="4.7696143133496814E-2"/>
          <c:w val="0.74690539198368533"/>
          <c:h val="0.69966964360704464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</c:v>
                </c:pt>
                <c:pt idx="1">
                  <c:v>110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370.4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162802304"/>
        <c:axId val="162804096"/>
        <c:axId val="0"/>
      </c:bar3DChart>
      <c:catAx>
        <c:axId val="1628023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2804096"/>
        <c:crosses val="autoZero"/>
        <c:auto val="1"/>
        <c:lblAlgn val="ctr"/>
        <c:lblOffset val="100"/>
      </c:catAx>
      <c:valAx>
        <c:axId val="162804096"/>
        <c:scaling>
          <c:orientation val="minMax"/>
        </c:scaling>
        <c:axPos val="b"/>
        <c:numFmt formatCode="General" sourceLinked="1"/>
        <c:tickLblPos val="nextTo"/>
        <c:crossAx val="162802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200">
          <a:latin typeface="+mj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38034711694E-2"/>
          <c:y val="2.1865236684014019E-2"/>
          <c:w val="0.97801961965289352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72-4BD8-85CB-2A209E1FEBF4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2-4BD8-85CB-2A209E1FEBF4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1.6110582331054783E-2"/>
                  <c:y val="0.15321351722253759"/>
                </c:manualLayout>
              </c:layout>
              <c:showVal val="1"/>
            </c:dLbl>
            <c:dLbl>
              <c:idx val="3"/>
              <c:layout>
                <c:manualLayout>
                  <c:x val="5.5951371463182457E-2"/>
                  <c:y val="4.4485361431364966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74.8</c:v>
                </c:pt>
                <c:pt idx="1">
                  <c:v>5.5</c:v>
                </c:pt>
                <c:pt idx="2">
                  <c:v>18.399999999999999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72-4BD8-85CB-2A209E1FEBF4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ru-RU" dirty="0" smtClean="0"/>
              <a:t>2025</a:t>
            </a:r>
            <a:endParaRPr lang="ru-RU" dirty="0"/>
          </a:p>
        </c:rich>
      </c:tx>
      <c:layout>
        <c:manualLayout>
          <c:xMode val="edge"/>
          <c:yMode val="edge"/>
          <c:x val="8.6437884046358271E-2"/>
          <c:y val="5.47004718454088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194057347704864E-2"/>
          <c:y val="0.14525595441914491"/>
          <c:w val="0.92848029064837934"/>
          <c:h val="0.854744045580859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8487311888683483"/>
                  <c:y val="0.10002038705249881"/>
                </c:manualLayout>
              </c:layout>
              <c:showVal val="1"/>
            </c:dLbl>
            <c:dLbl>
              <c:idx val="1"/>
              <c:layout>
                <c:manualLayout>
                  <c:x val="-8.0604482330850786E-3"/>
                  <c:y val="-4.2818553079198698E-2"/>
                </c:manualLayout>
              </c:layout>
              <c:showVal val="1"/>
            </c:dLbl>
            <c:dLbl>
              <c:idx val="2"/>
              <c:layout>
                <c:manualLayout>
                  <c:x val="-6.8965434017637814E-2"/>
                  <c:y val="1.2984542450652925E-2"/>
                </c:manualLayout>
              </c:layout>
              <c:showVal val="1"/>
            </c:dLbl>
            <c:txPr>
              <a:bodyPr/>
              <a:lstStyle/>
              <a:p>
                <a:pPr>
                  <a:defRPr sz="17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#,##0.0\ _₽</c:formatCode>
                <c:ptCount val="4"/>
                <c:pt idx="0">
                  <c:v>46310.1</c:v>
                </c:pt>
                <c:pt idx="1">
                  <c:v>9300.5</c:v>
                </c:pt>
                <c:pt idx="2">
                  <c:v>16639.099999999988</c:v>
                </c:pt>
                <c:pt idx="3">
                  <c:v>195658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0011954813058865E-3"/>
          <c:y val="0.23472963107331371"/>
          <c:w val="9.7339611621429609E-2"/>
          <c:h val="0.5501187689378845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278200830396E-2"/>
          <c:y val="2.1865236684014001E-2"/>
          <c:w val="0.97801961965289352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C-4D7B-96A4-3A3CC1F3A513}"/>
              </c:ext>
            </c:extLst>
          </c:dPt>
          <c:dPt>
            <c:idx val="1"/>
            <c:explosion val="13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C-4D7B-96A4-3A3CC1F3A513}"/>
              </c:ext>
            </c:extLst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C-4D7B-96A4-3A3CC1F3A513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6.6751752200138167E-2"/>
                  <c:y val="0.14124282923537096"/>
                </c:manualLayout>
              </c:layout>
              <c:showVal val="1"/>
            </c:dLbl>
            <c:dLbl>
              <c:idx val="2"/>
              <c:layout>
                <c:manualLayout>
                  <c:x val="0.16219604545604321"/>
                  <c:y val="7.8839673295487189E-2"/>
                </c:manualLayout>
              </c:layout>
              <c:showVal val="1"/>
            </c:dLbl>
            <c:dLbl>
              <c:idx val="3"/>
              <c:layout>
                <c:manualLayout>
                  <c:x val="8.5683056478586234E-2"/>
                  <c:y val="4.7247275740720761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69.099999999999994</c:v>
                </c:pt>
                <c:pt idx="1">
                  <c:v>5.4</c:v>
                </c:pt>
                <c:pt idx="2">
                  <c:v>24.2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C-4D7B-96A4-3A3CC1F3A51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980509280671596E-2"/>
          <c:y val="2.1865236684014001E-2"/>
          <c:w val="0.97801961965289352"/>
          <c:h val="0.9781347633159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explosion val="22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A0-499C-9A3C-A4B9AD60FC50}"/>
              </c:ext>
            </c:extLst>
          </c:dPt>
          <c:dPt>
            <c:idx val="1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A0-499C-9A3C-A4B9AD60FC50}"/>
              </c:ext>
            </c:extLst>
          </c:dPt>
          <c:dPt>
            <c:idx val="2"/>
            <c:explosion val="1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A0-499C-9A3C-A4B9AD60FC50}"/>
              </c:ext>
            </c:extLst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5.4478404003735298E-2"/>
                  <c:y val="9.5735016287018845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latin typeface="+mj-lt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65</c:v>
                </c:pt>
                <c:pt idx="1">
                  <c:v>7.6</c:v>
                </c:pt>
                <c:pt idx="2">
                  <c:v>26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0-499C-9A3C-A4B9AD60FC5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bg2">
                    <a:lumMod val="75000"/>
                  </a:schemeClr>
                </a:solidFill>
              </a:defRPr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НДФЛ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8474066127741626"/>
          <c:y val="0"/>
        </c:manualLayout>
      </c:layout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4.7295756960081314E-2"/>
          <c:w val="1"/>
          <c:h val="0.774479435381205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9752866419793801E-2"/>
                  <c:y val="8.465549214170507E-3"/>
                </c:manualLayout>
              </c:layout>
              <c:showVal val="1"/>
            </c:dLbl>
            <c:dLbl>
              <c:idx val="1"/>
              <c:layout>
                <c:manualLayout>
                  <c:x val="1.1287479208152386E-2"/>
                  <c:y val="-2.5396647642511191E-2"/>
                </c:manualLayout>
              </c:layout>
              <c:showVal val="1"/>
            </c:dLbl>
            <c:dLbl>
              <c:idx val="2"/>
              <c:layout>
                <c:manualLayout>
                  <c:x val="3.0408202353395006E-2"/>
                  <c:y val="-8.465549214170507E-3"/>
                </c:manualLayout>
              </c:layout>
              <c:showVal val="1"/>
            </c:dLbl>
            <c:dLbl>
              <c:idx val="3"/>
              <c:layout>
                <c:manualLayout>
                  <c:x val="5.0793656436685396E-2"/>
                  <c:y val="-3.386219685668158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358659</c:v>
                </c:pt>
                <c:pt idx="1">
                  <c:v>384861.1</c:v>
                </c:pt>
                <c:pt idx="2">
                  <c:v>371085.3</c:v>
                </c:pt>
                <c:pt idx="3">
                  <c:v>330563.8</c:v>
                </c:pt>
              </c:numCache>
            </c:numRef>
          </c:val>
          <c:shape val="cylinder"/>
        </c:ser>
        <c:shape val="box"/>
        <c:axId val="149820544"/>
        <c:axId val="149822080"/>
        <c:axId val="0"/>
      </c:bar3DChart>
      <c:catAx>
        <c:axId val="14982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9822080"/>
        <c:crosses val="autoZero"/>
        <c:auto val="1"/>
        <c:lblAlgn val="ctr"/>
        <c:lblOffset val="100"/>
      </c:catAx>
      <c:valAx>
        <c:axId val="149822080"/>
        <c:scaling>
          <c:orientation val="minMax"/>
        </c:scaling>
        <c:delete val="1"/>
        <c:axPos val="l"/>
        <c:numFmt formatCode="#,##0.0_р_." sourceLinked="1"/>
        <c:tickLblPos val="none"/>
        <c:crossAx val="149820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АКЦИЗЫ</a:t>
            </a:r>
          </a:p>
        </c:rich>
      </c:tx>
      <c:layout>
        <c:manualLayout>
          <c:xMode val="edge"/>
          <c:yMode val="edge"/>
          <c:x val="0.11075043688769361"/>
          <c:y val="2.89403659182104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778728928711669"/>
          <c:w val="0.98392296357691478"/>
          <c:h val="0.687460976081389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64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85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27069.5</c:v>
                </c:pt>
                <c:pt idx="1">
                  <c:v>28216</c:v>
                </c:pt>
                <c:pt idx="2">
                  <c:v>29126</c:v>
                </c:pt>
                <c:pt idx="3">
                  <c:v>38815</c:v>
                </c:pt>
              </c:numCache>
            </c:numRef>
          </c:val>
          <c:shape val="cylinder"/>
        </c:ser>
        <c:shape val="box"/>
        <c:axId val="149867136"/>
        <c:axId val="149873024"/>
        <c:axId val="0"/>
      </c:bar3DChart>
      <c:catAx>
        <c:axId val="149867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9873024"/>
        <c:crosses val="autoZero"/>
        <c:auto val="1"/>
        <c:lblAlgn val="ctr"/>
        <c:lblOffset val="100"/>
      </c:catAx>
      <c:valAx>
        <c:axId val="149873024"/>
        <c:scaling>
          <c:orientation val="minMax"/>
        </c:scaling>
        <c:delete val="1"/>
        <c:axPos val="l"/>
        <c:numFmt formatCode="#,##0.0_р_." sourceLinked="1"/>
        <c:tickLblPos val="none"/>
        <c:crossAx val="149867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c:rich>
      </c:tx>
      <c:layout/>
    </c:title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1603238237384143"/>
          <c:w val="1"/>
          <c:h val="0.75021935912750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1.8300646060152928E-2"/>
                  <c:y val="-2.5396647642511191E-2"/>
                </c:manualLayout>
              </c:layout>
              <c:showVal val="1"/>
            </c:dLbl>
            <c:dLbl>
              <c:idx val="1"/>
              <c:layout>
                <c:manualLayout>
                  <c:x val="3.3986914111712584E-2"/>
                  <c:y val="-3.6768919645154011E-2"/>
                </c:manualLayout>
              </c:layout>
              <c:showVal val="1"/>
            </c:dLbl>
            <c:dLbl>
              <c:idx val="2"/>
              <c:layout>
                <c:manualLayout>
                  <c:x val="2.4971838825860602E-2"/>
                  <c:y val="-2.8682240634097515E-2"/>
                </c:manualLayout>
              </c:layout>
              <c:showVal val="1"/>
            </c:dLbl>
            <c:dLbl>
              <c:idx val="3"/>
              <c:layout>
                <c:manualLayout>
                  <c:x val="1.8300646060152928E-2"/>
                  <c:y val="-8.465549214170718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81223</c:v>
                </c:pt>
                <c:pt idx="1">
                  <c:v>94490</c:v>
                </c:pt>
                <c:pt idx="2">
                  <c:v>129906</c:v>
                </c:pt>
                <c:pt idx="3">
                  <c:v>132597</c:v>
                </c:pt>
              </c:numCache>
            </c:numRef>
          </c:val>
          <c:shape val="cylinder"/>
        </c:ser>
        <c:shape val="box"/>
        <c:axId val="149803392"/>
        <c:axId val="149804928"/>
        <c:axId val="0"/>
      </c:bar3DChart>
      <c:catAx>
        <c:axId val="149803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9804928"/>
        <c:crosses val="autoZero"/>
        <c:auto val="1"/>
        <c:lblAlgn val="ctr"/>
        <c:lblOffset val="100"/>
      </c:catAx>
      <c:valAx>
        <c:axId val="149804928"/>
        <c:scaling>
          <c:orientation val="minMax"/>
        </c:scaling>
        <c:delete val="1"/>
        <c:axPos val="l"/>
        <c:numFmt formatCode="#,##0.0_р_." sourceLinked="1"/>
        <c:tickLblPos val="none"/>
        <c:crossAx val="149803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r>
              <a:rPr lang="ru-RU" sz="1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ГОСУДАРСТВЕННАЯ</a:t>
            </a:r>
            <a:r>
              <a:rPr lang="ru-RU" sz="1600" b="1" baseline="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ПОШЛИНА</a:t>
            </a:r>
          </a:p>
        </c:rich>
      </c:tx>
      <c:layout>
        <c:manualLayout>
          <c:xMode val="edge"/>
          <c:yMode val="edge"/>
          <c:x val="0.16882663233578218"/>
          <c:y val="2.5468934458484551E-2"/>
        </c:manualLayout>
      </c:layout>
    </c:title>
    <c:view3D>
      <c:depthPercent val="100"/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1.3675212202682582E-2"/>
          <c:y val="0.15802557380747509"/>
          <c:w val="0.98392296357691456"/>
          <c:h val="0.708132666022961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sunset" dir="t"/>
            </a:scene3d>
            <a:sp3d prstMaterial="matte">
              <a:bevelT w="114300" prst="artDeco"/>
            </a:sp3d>
          </c:spPr>
          <c:dLbls>
            <c:dLbl>
              <c:idx val="0"/>
              <c:layout>
                <c:manualLayout>
                  <c:x val="2.9239766081871877E-3"/>
                  <c:y val="-2.0671689941578874E-2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6537351953263103E-2"/>
                </c:manualLayout>
              </c:layout>
              <c:showVal val="1"/>
            </c:dLbl>
            <c:dLbl>
              <c:idx val="3"/>
              <c:layout>
                <c:manualLayout>
                  <c:x val="1.7543859649123295E-2"/>
                  <c:y val="-2.06716899415788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2024 9мес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4429</c:v>
                </c:pt>
                <c:pt idx="1">
                  <c:v>6730</c:v>
                </c:pt>
                <c:pt idx="2">
                  <c:v>6820</c:v>
                </c:pt>
                <c:pt idx="3">
                  <c:v>6910</c:v>
                </c:pt>
              </c:numCache>
            </c:numRef>
          </c:val>
          <c:shape val="cylinder"/>
        </c:ser>
        <c:shape val="box"/>
        <c:axId val="150292352"/>
        <c:axId val="150293888"/>
        <c:axId val="0"/>
      </c:bar3DChart>
      <c:catAx>
        <c:axId val="150292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0293888"/>
        <c:crosses val="autoZero"/>
        <c:auto val="1"/>
        <c:lblAlgn val="ctr"/>
        <c:lblOffset val="100"/>
      </c:catAx>
      <c:valAx>
        <c:axId val="150293888"/>
        <c:scaling>
          <c:orientation val="minMax"/>
        </c:scaling>
        <c:delete val="1"/>
        <c:axPos val="l"/>
        <c:numFmt formatCode="#,##0.0_р_." sourceLinked="1"/>
        <c:tickLblPos val="none"/>
        <c:crossAx val="150292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E2957-B051-4875-B875-975ACCAF1A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409D68-25E4-411D-A4E5-42F05B4418EA}">
      <dgm:prSet phldrT="[Текст]" custT="1"/>
      <dgm:spPr/>
      <dgm:t>
        <a:bodyPr/>
        <a:lstStyle/>
        <a:p>
          <a:r>
            <a:rPr lang="ru-RU" sz="2800" b="1" dirty="0" smtClean="0">
              <a:latin typeface="+mj-lt"/>
            </a:rPr>
            <a:t>Сохранение устойчивости и обеспечение сбалансированности бюджета</a:t>
          </a:r>
          <a:endParaRPr lang="ru-RU" sz="2800" b="1" dirty="0">
            <a:latin typeface="+mj-lt"/>
          </a:endParaRPr>
        </a:p>
      </dgm:t>
    </dgm:pt>
    <dgm:pt modelId="{2D2B20A8-5E5A-4C36-AD5D-5330FE752765}" type="parTrans" cxnId="{A74853AA-F60F-4DEA-B316-4F6A0049A8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CFDCA7D5-31E7-4C8E-BB60-4CDCC121193C}" type="sibTrans" cxnId="{A74853AA-F60F-4DEA-B316-4F6A0049A8C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AC772F7-4BCC-434B-9171-9060B8354AC4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Обеспечение роста налоговых и неналоговых доходов</a:t>
          </a:r>
          <a:endParaRPr lang="ru-RU" sz="2400" dirty="0">
            <a:latin typeface="+mj-lt"/>
          </a:endParaRPr>
        </a:p>
      </dgm:t>
    </dgm:pt>
    <dgm:pt modelId="{2D8CFC20-5EE8-488E-BF29-14736DBBD5CF}" type="parTrans" cxnId="{9DA702CD-FA34-4DBE-9FE2-EEC3B6BC32B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F30E793-B3FC-498A-9EE2-EEB5471141DE}" type="sibTrans" cxnId="{9DA702CD-FA34-4DBE-9FE2-EEC3B6BC32B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708CE7FE-A6FE-4314-9480-0A36D0A8B3A0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Сдерживание роста расходов бюджета</a:t>
          </a:r>
          <a:endParaRPr lang="ru-RU" sz="2400" dirty="0">
            <a:latin typeface="+mj-lt"/>
          </a:endParaRPr>
        </a:p>
      </dgm:t>
    </dgm:pt>
    <dgm:pt modelId="{F3DBB379-B180-4828-83CA-EF4F09CAD32F}" type="parTrans" cxnId="{63CF6595-CDA4-4455-A42D-17FFF59F4C2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16D726B1-90F3-410B-84FF-2AF037DDABDC}" type="sibTrans" cxnId="{63CF6595-CDA4-4455-A42D-17FFF59F4C2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F7A472DA-87BF-412D-BA26-2507D84AB0C0}" type="pres">
      <dgm:prSet presAssocID="{4DBE2957-B051-4875-B875-975ACCAF1A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CE04E8-8A05-4DEA-B116-CCCB7EEE2C9B}" type="pres">
      <dgm:prSet presAssocID="{B1409D68-25E4-411D-A4E5-42F05B4418EA}" presName="hierRoot1" presStyleCnt="0"/>
      <dgm:spPr/>
    </dgm:pt>
    <dgm:pt modelId="{508B71D0-9B00-4E77-A439-C8133C7B3235}" type="pres">
      <dgm:prSet presAssocID="{B1409D68-25E4-411D-A4E5-42F05B4418EA}" presName="composite" presStyleCnt="0"/>
      <dgm:spPr/>
    </dgm:pt>
    <dgm:pt modelId="{93A3B3BE-87E8-4122-AF86-6146A071A9C2}" type="pres">
      <dgm:prSet presAssocID="{B1409D68-25E4-411D-A4E5-42F05B4418EA}" presName="background" presStyleLbl="node0" presStyleIdx="0" presStyleCnt="1"/>
      <dgm:spPr>
        <a:noFill/>
        <a:ln>
          <a:noFill/>
        </a:ln>
      </dgm:spPr>
    </dgm:pt>
    <dgm:pt modelId="{74E0C349-A8EA-4B54-97FF-570528DCDA05}" type="pres">
      <dgm:prSet presAssocID="{B1409D68-25E4-411D-A4E5-42F05B4418EA}" presName="text" presStyleLbl="fgAcc0" presStyleIdx="0" presStyleCnt="1" custScaleX="138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78A89-1486-47DB-AB25-73FC6412358C}" type="pres">
      <dgm:prSet presAssocID="{B1409D68-25E4-411D-A4E5-42F05B4418EA}" presName="hierChild2" presStyleCnt="0"/>
      <dgm:spPr/>
    </dgm:pt>
    <dgm:pt modelId="{1515C9F9-D5A6-4F55-956C-8AE638570B85}" type="pres">
      <dgm:prSet presAssocID="{2D8CFC20-5EE8-488E-BF29-14736DBBD5C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6B86D26-3A8E-40A5-95D7-23C8C74C0B20}" type="pres">
      <dgm:prSet presAssocID="{8AC772F7-4BCC-434B-9171-9060B8354AC4}" presName="hierRoot2" presStyleCnt="0"/>
      <dgm:spPr/>
    </dgm:pt>
    <dgm:pt modelId="{2DAABEBA-5550-4BD0-BCB6-3A16207AAD62}" type="pres">
      <dgm:prSet presAssocID="{8AC772F7-4BCC-434B-9171-9060B8354AC4}" presName="composite2" presStyleCnt="0"/>
      <dgm:spPr/>
    </dgm:pt>
    <dgm:pt modelId="{38449F87-9D0A-4748-8D0B-4F0B36B71DEF}" type="pres">
      <dgm:prSet presAssocID="{8AC772F7-4BCC-434B-9171-9060B8354AC4}" presName="background2" presStyleLbl="node2" presStyleIdx="0" presStyleCnt="2"/>
      <dgm:spPr>
        <a:noFill/>
        <a:ln>
          <a:noFill/>
        </a:ln>
      </dgm:spPr>
    </dgm:pt>
    <dgm:pt modelId="{2FA9E502-3857-4FBF-A787-F3142CE8A2DC}" type="pres">
      <dgm:prSet presAssocID="{8AC772F7-4BCC-434B-9171-9060B8354AC4}" presName="text2" presStyleLbl="fgAcc2" presStyleIdx="0" presStyleCnt="2" custLinFactNeighborX="-1268" custLinFactNeighborY="-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DF66F-3DD2-4E71-A8B3-442F39878552}" type="pres">
      <dgm:prSet presAssocID="{8AC772F7-4BCC-434B-9171-9060B8354AC4}" presName="hierChild3" presStyleCnt="0"/>
      <dgm:spPr/>
    </dgm:pt>
    <dgm:pt modelId="{5F29F7D2-07E3-428D-A704-81B63F373090}" type="pres">
      <dgm:prSet presAssocID="{F3DBB379-B180-4828-83CA-EF4F09CAD32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A604F5-764A-4C49-9041-7D126CDC4FF7}" type="pres">
      <dgm:prSet presAssocID="{708CE7FE-A6FE-4314-9480-0A36D0A8B3A0}" presName="hierRoot2" presStyleCnt="0"/>
      <dgm:spPr/>
    </dgm:pt>
    <dgm:pt modelId="{8DA7803B-C0E3-492E-91EF-9287F80C0A26}" type="pres">
      <dgm:prSet presAssocID="{708CE7FE-A6FE-4314-9480-0A36D0A8B3A0}" presName="composite2" presStyleCnt="0"/>
      <dgm:spPr/>
    </dgm:pt>
    <dgm:pt modelId="{3559DFA8-6027-4675-98A3-2722A1DAACBB}" type="pres">
      <dgm:prSet presAssocID="{708CE7FE-A6FE-4314-9480-0A36D0A8B3A0}" presName="background2" presStyleLbl="node2" presStyleIdx="1" presStyleCnt="2"/>
      <dgm:spPr>
        <a:noFill/>
        <a:ln>
          <a:noFill/>
        </a:ln>
      </dgm:spPr>
    </dgm:pt>
    <dgm:pt modelId="{FB25B612-E49A-4C10-8AED-CC25D8103C8D}" type="pres">
      <dgm:prSet presAssocID="{708CE7FE-A6FE-4314-9480-0A36D0A8B3A0}" presName="text2" presStyleLbl="fgAcc2" presStyleIdx="1" presStyleCnt="2" custLinFactNeighborX="-1268" custLinFactNeighborY="-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0E953-550C-4778-9D93-181FBA2BBF25}" type="pres">
      <dgm:prSet presAssocID="{708CE7FE-A6FE-4314-9480-0A36D0A8B3A0}" presName="hierChild3" presStyleCnt="0"/>
      <dgm:spPr/>
    </dgm:pt>
  </dgm:ptLst>
  <dgm:cxnLst>
    <dgm:cxn modelId="{C798A7BD-8605-4DFA-A94F-6A901248CDE5}" type="presOf" srcId="{2D8CFC20-5EE8-488E-BF29-14736DBBD5CF}" destId="{1515C9F9-D5A6-4F55-956C-8AE638570B85}" srcOrd="0" destOrd="0" presId="urn:microsoft.com/office/officeart/2005/8/layout/hierarchy1"/>
    <dgm:cxn modelId="{E604DA48-F5B4-4DA4-AE67-8E112DEC1AE1}" type="presOf" srcId="{8AC772F7-4BCC-434B-9171-9060B8354AC4}" destId="{2FA9E502-3857-4FBF-A787-F3142CE8A2DC}" srcOrd="0" destOrd="0" presId="urn:microsoft.com/office/officeart/2005/8/layout/hierarchy1"/>
    <dgm:cxn modelId="{DD357610-E209-4CCB-9A31-7B65275082C8}" type="presOf" srcId="{708CE7FE-A6FE-4314-9480-0A36D0A8B3A0}" destId="{FB25B612-E49A-4C10-8AED-CC25D8103C8D}" srcOrd="0" destOrd="0" presId="urn:microsoft.com/office/officeart/2005/8/layout/hierarchy1"/>
    <dgm:cxn modelId="{A74853AA-F60F-4DEA-B316-4F6A0049A8C0}" srcId="{4DBE2957-B051-4875-B875-975ACCAF1A2B}" destId="{B1409D68-25E4-411D-A4E5-42F05B4418EA}" srcOrd="0" destOrd="0" parTransId="{2D2B20A8-5E5A-4C36-AD5D-5330FE752765}" sibTransId="{CFDCA7D5-31E7-4C8E-BB60-4CDCC121193C}"/>
    <dgm:cxn modelId="{BA51087B-8671-46A9-9220-C27FACC23DBF}" type="presOf" srcId="{B1409D68-25E4-411D-A4E5-42F05B4418EA}" destId="{74E0C349-A8EA-4B54-97FF-570528DCDA05}" srcOrd="0" destOrd="0" presId="urn:microsoft.com/office/officeart/2005/8/layout/hierarchy1"/>
    <dgm:cxn modelId="{947B8D21-444A-4F24-A70C-7A6217F25495}" type="presOf" srcId="{4DBE2957-B051-4875-B875-975ACCAF1A2B}" destId="{F7A472DA-87BF-412D-BA26-2507D84AB0C0}" srcOrd="0" destOrd="0" presId="urn:microsoft.com/office/officeart/2005/8/layout/hierarchy1"/>
    <dgm:cxn modelId="{0A46BE59-862C-43F7-8AF8-A8A91EBBC083}" type="presOf" srcId="{F3DBB379-B180-4828-83CA-EF4F09CAD32F}" destId="{5F29F7D2-07E3-428D-A704-81B63F373090}" srcOrd="0" destOrd="0" presId="urn:microsoft.com/office/officeart/2005/8/layout/hierarchy1"/>
    <dgm:cxn modelId="{9DA702CD-FA34-4DBE-9FE2-EEC3B6BC32BA}" srcId="{B1409D68-25E4-411D-A4E5-42F05B4418EA}" destId="{8AC772F7-4BCC-434B-9171-9060B8354AC4}" srcOrd="0" destOrd="0" parTransId="{2D8CFC20-5EE8-488E-BF29-14736DBBD5CF}" sibTransId="{8F30E793-B3FC-498A-9EE2-EEB5471141DE}"/>
    <dgm:cxn modelId="{63CF6595-CDA4-4455-A42D-17FFF59F4C27}" srcId="{B1409D68-25E4-411D-A4E5-42F05B4418EA}" destId="{708CE7FE-A6FE-4314-9480-0A36D0A8B3A0}" srcOrd="1" destOrd="0" parTransId="{F3DBB379-B180-4828-83CA-EF4F09CAD32F}" sibTransId="{16D726B1-90F3-410B-84FF-2AF037DDABDC}"/>
    <dgm:cxn modelId="{5270E31B-B30A-4AA7-B0A1-391A66E37DA6}" type="presParOf" srcId="{F7A472DA-87BF-412D-BA26-2507D84AB0C0}" destId="{9CCE04E8-8A05-4DEA-B116-CCCB7EEE2C9B}" srcOrd="0" destOrd="0" presId="urn:microsoft.com/office/officeart/2005/8/layout/hierarchy1"/>
    <dgm:cxn modelId="{1B84D84A-BA08-476A-B49D-BE5660EE7A69}" type="presParOf" srcId="{9CCE04E8-8A05-4DEA-B116-CCCB7EEE2C9B}" destId="{508B71D0-9B00-4E77-A439-C8133C7B3235}" srcOrd="0" destOrd="0" presId="urn:microsoft.com/office/officeart/2005/8/layout/hierarchy1"/>
    <dgm:cxn modelId="{CF466B76-9EDE-438B-8B1D-2060F221E84B}" type="presParOf" srcId="{508B71D0-9B00-4E77-A439-C8133C7B3235}" destId="{93A3B3BE-87E8-4122-AF86-6146A071A9C2}" srcOrd="0" destOrd="0" presId="urn:microsoft.com/office/officeart/2005/8/layout/hierarchy1"/>
    <dgm:cxn modelId="{87F074BA-7839-4FF4-94B5-F14B8F033789}" type="presParOf" srcId="{508B71D0-9B00-4E77-A439-C8133C7B3235}" destId="{74E0C349-A8EA-4B54-97FF-570528DCDA05}" srcOrd="1" destOrd="0" presId="urn:microsoft.com/office/officeart/2005/8/layout/hierarchy1"/>
    <dgm:cxn modelId="{95E4D7F3-6AA8-45CE-A467-8461E9C3513E}" type="presParOf" srcId="{9CCE04E8-8A05-4DEA-B116-CCCB7EEE2C9B}" destId="{C9E78A89-1486-47DB-AB25-73FC6412358C}" srcOrd="1" destOrd="0" presId="urn:microsoft.com/office/officeart/2005/8/layout/hierarchy1"/>
    <dgm:cxn modelId="{AB64A9BF-4670-4083-A285-455A2B733673}" type="presParOf" srcId="{C9E78A89-1486-47DB-AB25-73FC6412358C}" destId="{1515C9F9-D5A6-4F55-956C-8AE638570B85}" srcOrd="0" destOrd="0" presId="urn:microsoft.com/office/officeart/2005/8/layout/hierarchy1"/>
    <dgm:cxn modelId="{0952D0B2-F0AD-4662-A4AB-B7E78D42D04C}" type="presParOf" srcId="{C9E78A89-1486-47DB-AB25-73FC6412358C}" destId="{D6B86D26-3A8E-40A5-95D7-23C8C74C0B20}" srcOrd="1" destOrd="0" presId="urn:microsoft.com/office/officeart/2005/8/layout/hierarchy1"/>
    <dgm:cxn modelId="{B3FD3427-E1CF-49E8-BE78-CA9F6845CAFC}" type="presParOf" srcId="{D6B86D26-3A8E-40A5-95D7-23C8C74C0B20}" destId="{2DAABEBA-5550-4BD0-BCB6-3A16207AAD62}" srcOrd="0" destOrd="0" presId="urn:microsoft.com/office/officeart/2005/8/layout/hierarchy1"/>
    <dgm:cxn modelId="{67B4A742-C5F4-4DC3-B00B-ABF5D43948A7}" type="presParOf" srcId="{2DAABEBA-5550-4BD0-BCB6-3A16207AAD62}" destId="{38449F87-9D0A-4748-8D0B-4F0B36B71DEF}" srcOrd="0" destOrd="0" presId="urn:microsoft.com/office/officeart/2005/8/layout/hierarchy1"/>
    <dgm:cxn modelId="{BC0E38CB-4E5A-49A5-9766-2CDE6C47FB4C}" type="presParOf" srcId="{2DAABEBA-5550-4BD0-BCB6-3A16207AAD62}" destId="{2FA9E502-3857-4FBF-A787-F3142CE8A2DC}" srcOrd="1" destOrd="0" presId="urn:microsoft.com/office/officeart/2005/8/layout/hierarchy1"/>
    <dgm:cxn modelId="{A471458E-59B9-4064-94A6-E94D69E9F2CE}" type="presParOf" srcId="{D6B86D26-3A8E-40A5-95D7-23C8C74C0B20}" destId="{3A4DF66F-3DD2-4E71-A8B3-442F39878552}" srcOrd="1" destOrd="0" presId="urn:microsoft.com/office/officeart/2005/8/layout/hierarchy1"/>
    <dgm:cxn modelId="{B4C9628E-A609-4415-B449-CA3851FBA808}" type="presParOf" srcId="{C9E78A89-1486-47DB-AB25-73FC6412358C}" destId="{5F29F7D2-07E3-428D-A704-81B63F373090}" srcOrd="2" destOrd="0" presId="urn:microsoft.com/office/officeart/2005/8/layout/hierarchy1"/>
    <dgm:cxn modelId="{6C917A6E-392F-4215-B373-27DA962C7DFB}" type="presParOf" srcId="{C9E78A89-1486-47DB-AB25-73FC6412358C}" destId="{9EA604F5-764A-4C49-9041-7D126CDC4FF7}" srcOrd="3" destOrd="0" presId="urn:microsoft.com/office/officeart/2005/8/layout/hierarchy1"/>
    <dgm:cxn modelId="{9E3B8518-6179-4B8E-A06F-513D71AEEA2E}" type="presParOf" srcId="{9EA604F5-764A-4C49-9041-7D126CDC4FF7}" destId="{8DA7803B-C0E3-492E-91EF-9287F80C0A26}" srcOrd="0" destOrd="0" presId="urn:microsoft.com/office/officeart/2005/8/layout/hierarchy1"/>
    <dgm:cxn modelId="{B460140E-1754-485A-B022-441E78DD888F}" type="presParOf" srcId="{8DA7803B-C0E3-492E-91EF-9287F80C0A26}" destId="{3559DFA8-6027-4675-98A3-2722A1DAACBB}" srcOrd="0" destOrd="0" presId="urn:microsoft.com/office/officeart/2005/8/layout/hierarchy1"/>
    <dgm:cxn modelId="{97AC2A66-4EDE-43DB-B376-DB988CD5A3AC}" type="presParOf" srcId="{8DA7803B-C0E3-492E-91EF-9287F80C0A26}" destId="{FB25B612-E49A-4C10-8AED-CC25D8103C8D}" srcOrd="1" destOrd="0" presId="urn:microsoft.com/office/officeart/2005/8/layout/hierarchy1"/>
    <dgm:cxn modelId="{DBEE7C64-909F-4C07-BE66-285A6B8CC867}" type="presParOf" srcId="{9EA604F5-764A-4C49-9041-7D126CDC4FF7}" destId="{C110E953-550C-4778-9D93-181FBA2BBF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9F7D2-07E3-428D-A704-81B63F373090}">
      <dsp:nvSpPr>
        <dsp:cNvPr id="0" name=""/>
        <dsp:cNvSpPr/>
      </dsp:nvSpPr>
      <dsp:spPr>
        <a:xfrm>
          <a:off x="4157829" y="2124060"/>
          <a:ext cx="1998916" cy="88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494"/>
              </a:lnTo>
              <a:lnTo>
                <a:pt x="1998916" y="571494"/>
              </a:lnTo>
              <a:lnTo>
                <a:pt x="1998916" y="8809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C9F9-D5A6-4F55-956C-8AE638570B85}">
      <dsp:nvSpPr>
        <dsp:cNvPr id="0" name=""/>
        <dsp:cNvSpPr/>
      </dsp:nvSpPr>
      <dsp:spPr>
        <a:xfrm>
          <a:off x="2074204" y="2124060"/>
          <a:ext cx="2083625" cy="880932"/>
        </a:xfrm>
        <a:custGeom>
          <a:avLst/>
          <a:gdLst/>
          <a:ahLst/>
          <a:cxnLst/>
          <a:rect l="0" t="0" r="0" b="0"/>
          <a:pathLst>
            <a:path>
              <a:moveTo>
                <a:pt x="2083625" y="0"/>
              </a:moveTo>
              <a:lnTo>
                <a:pt x="2083625" y="571494"/>
              </a:lnTo>
              <a:lnTo>
                <a:pt x="0" y="571494"/>
              </a:lnTo>
              <a:lnTo>
                <a:pt x="0" y="8809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3B3BE-87E8-4122-AF86-6146A071A9C2}">
      <dsp:nvSpPr>
        <dsp:cNvPr id="0" name=""/>
        <dsp:cNvSpPr/>
      </dsp:nvSpPr>
      <dsp:spPr>
        <a:xfrm>
          <a:off x="1843413" y="2994"/>
          <a:ext cx="4628833" cy="212106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0C349-A8EA-4B54-97FF-570528DCDA05}">
      <dsp:nvSpPr>
        <dsp:cNvPr id="0" name=""/>
        <dsp:cNvSpPr/>
      </dsp:nvSpPr>
      <dsp:spPr>
        <a:xfrm>
          <a:off x="2214553" y="355577"/>
          <a:ext cx="4628833" cy="212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Сохранение устойчивости и обеспечение сбалансированности бюджета</a:t>
          </a:r>
          <a:endParaRPr lang="ru-RU" sz="2800" b="1" kern="1200" dirty="0">
            <a:latin typeface="+mj-lt"/>
          </a:endParaRPr>
        </a:p>
      </dsp:txBody>
      <dsp:txXfrm>
        <a:off x="2214553" y="355577"/>
        <a:ext cx="4628833" cy="2121065"/>
      </dsp:txXfrm>
    </dsp:sp>
    <dsp:sp modelId="{38449F87-9D0A-4748-8D0B-4F0B36B71DEF}">
      <dsp:nvSpPr>
        <dsp:cNvPr id="0" name=""/>
        <dsp:cNvSpPr/>
      </dsp:nvSpPr>
      <dsp:spPr>
        <a:xfrm>
          <a:off x="404074" y="3004992"/>
          <a:ext cx="3340261" cy="212106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9E502-3857-4FBF-A787-F3142CE8A2DC}">
      <dsp:nvSpPr>
        <dsp:cNvPr id="0" name=""/>
        <dsp:cNvSpPr/>
      </dsp:nvSpPr>
      <dsp:spPr>
        <a:xfrm>
          <a:off x="775214" y="3357575"/>
          <a:ext cx="3340261" cy="212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Обеспечение роста налоговых и неналоговых доходов</a:t>
          </a:r>
          <a:endParaRPr lang="ru-RU" sz="2400" kern="1200" dirty="0">
            <a:latin typeface="+mj-lt"/>
          </a:endParaRPr>
        </a:p>
      </dsp:txBody>
      <dsp:txXfrm>
        <a:off x="775214" y="3357575"/>
        <a:ext cx="3340261" cy="2121065"/>
      </dsp:txXfrm>
    </dsp:sp>
    <dsp:sp modelId="{3559DFA8-6027-4675-98A3-2722A1DAACBB}">
      <dsp:nvSpPr>
        <dsp:cNvPr id="0" name=""/>
        <dsp:cNvSpPr/>
      </dsp:nvSpPr>
      <dsp:spPr>
        <a:xfrm>
          <a:off x="4486615" y="3004992"/>
          <a:ext cx="3340261" cy="212106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5B612-E49A-4C10-8AED-CC25D8103C8D}">
      <dsp:nvSpPr>
        <dsp:cNvPr id="0" name=""/>
        <dsp:cNvSpPr/>
      </dsp:nvSpPr>
      <dsp:spPr>
        <a:xfrm>
          <a:off x="4857755" y="3357575"/>
          <a:ext cx="3340261" cy="212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Сдерживание роста расходов бюджета</a:t>
          </a:r>
          <a:endParaRPr lang="ru-RU" sz="2400" kern="1200" dirty="0">
            <a:latin typeface="+mj-lt"/>
          </a:endParaRPr>
        </a:p>
      </dsp:txBody>
      <dsp:txXfrm>
        <a:off x="4857755" y="3357575"/>
        <a:ext cx="3340261" cy="212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0.86171</cdr:x>
      <cdr:y>0</cdr:y>
    </cdr:from>
    <cdr:to>
      <cdr:x>0.99477</cdr:x>
      <cdr:y>0.03568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48872" y="-811303"/>
          <a:ext cx="1211978" cy="2148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0.86587</cdr:x>
      <cdr:y>0.00264</cdr:y>
    </cdr:from>
    <cdr:to>
      <cdr:x>1</cdr:x>
      <cdr:y>0.03835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17514" y="15857"/>
          <a:ext cx="1226485" cy="2148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0.25</cdr:x>
      <cdr:y>0.062</cdr:y>
    </cdr:from>
    <cdr:to>
      <cdr:x>0.45719</cdr:x>
      <cdr:y>0.13381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85983" y="373047"/>
          <a:ext cx="1894546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2 112 184,0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0.47656</cdr:x>
      <cdr:y>0.01451</cdr:y>
    </cdr:from>
    <cdr:to>
      <cdr:x>0.68375</cdr:x>
      <cdr:y>0.08632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57685" y="87295"/>
          <a:ext cx="1894546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2 237 351,7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0.71875</cdr:x>
      <cdr:y>0.09762</cdr:y>
    </cdr:from>
    <cdr:to>
      <cdr:x>0.92594</cdr:x>
      <cdr:y>0.16943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572263" y="587361"/>
          <a:ext cx="1894545" cy="4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tx1"/>
              </a:solidFill>
              <a:latin typeface="Calibri" pitchFamily="34" charset="0"/>
            </a:rPr>
            <a:t>1 998 436,6</a:t>
          </a:r>
          <a:endParaRPr lang="ru-RU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0.10156</cdr:x>
      <cdr:y>0.84565</cdr:y>
    </cdr:from>
    <cdr:to>
      <cdr:x>0.19531</cdr:x>
      <cdr:y>0.90502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928661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2025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0.34375</cdr:x>
      <cdr:y>0.84565</cdr:y>
    </cdr:from>
    <cdr:to>
      <cdr:x>0.4375</cdr:x>
      <cdr:y>0.90502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43239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2026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0.58594</cdr:x>
      <cdr:y>0.84565</cdr:y>
    </cdr:from>
    <cdr:to>
      <cdr:x>0.67969</cdr:x>
      <cdr:y>0.90502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357817" y="5087955"/>
          <a:ext cx="85725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j-lt"/>
            </a:rPr>
            <a:t>2027</a:t>
          </a:r>
          <a:endParaRPr lang="ru-RU" sz="2400" b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0.24616</cdr:x>
      <cdr:y>0.34362</cdr:y>
    </cdr:from>
    <cdr:to>
      <cdr:x>0.32308</cdr:x>
      <cdr:y>0.50205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143008" y="1084520"/>
          <a:ext cx="357173" cy="5000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0.46154</cdr:x>
      <cdr:y>0.32098</cdr:y>
    </cdr:from>
    <cdr:to>
      <cdr:x>0.53847</cdr:x>
      <cdr:y>0.34362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2143140" y="1013082"/>
          <a:ext cx="357190" cy="714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0.67693</cdr:x>
      <cdr:y>0.27571</cdr:y>
    </cdr:from>
    <cdr:to>
      <cdr:x>0.76924</cdr:x>
      <cdr:y>0.32098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3143272" y="870206"/>
          <a:ext cx="428628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0.24999</cdr:x>
      <cdr:y>0.34783</cdr:y>
    </cdr:from>
    <cdr:to>
      <cdr:x>0.32353</cdr:x>
      <cdr:y>0.43479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16200000" flipH="1">
          <a:off x="1250124" y="1107280"/>
          <a:ext cx="285748" cy="35721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0.05178</cdr:x>
      <cdr:y>0.10335</cdr:y>
    </cdr:from>
    <cdr:to>
      <cdr:x>0.2387</cdr:x>
      <cdr:y>0.20668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360139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  <a:latin typeface="Calibri" pitchFamily="34" charset="0"/>
            </a:rPr>
            <a:t>%</a:t>
          </a:r>
          <a:endParaRPr lang="ru-RU" sz="20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0.02469</cdr:x>
      <cdr:y>0.01389</cdr:y>
    </cdr:from>
    <cdr:to>
      <cdr:x>0.30864</cdr:x>
      <cdr:y>0.09722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2876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1 556 834,3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0.34568</cdr:x>
      <cdr:y>0.01389</cdr:y>
    </cdr:from>
    <cdr:to>
      <cdr:x>0.62963</cdr:x>
      <cdr:y>0.09722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00264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1 814 841,7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0.66667</cdr:x>
      <cdr:y>0.01389</cdr:y>
    </cdr:from>
    <cdr:to>
      <cdr:x>0.95062</cdr:x>
      <cdr:y>0.09722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57652" y="71438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tx1"/>
              </a:solidFill>
              <a:latin typeface="+mj-lt"/>
            </a:rPr>
            <a:t>1 558 829,2</a:t>
          </a:r>
          <a:endParaRPr lang="ru-RU" sz="2200" b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F6249-6D3C-44D4-9C80-F8E645449435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F74B8-ABA9-4383-981B-2938E9A1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skidki-Vylgort-1365676201_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600076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4" descr="skidki-Vylgort-1365676201_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846" b="100000" l="2273" r="9697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95" y="-99393"/>
            <a:ext cx="845582" cy="90509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-36548" y="142852"/>
            <a:ext cx="9180548" cy="649224"/>
            <a:chOff x="-19045" y="216550"/>
            <a:chExt cx="9180548" cy="649224"/>
          </a:xfrm>
        </p:grpSpPr>
        <p:sp>
          <p:nvSpPr>
            <p:cNvPr id="16" name="Полилиния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2844" y="6208776"/>
            <a:ext cx="9180548" cy="649224"/>
            <a:chOff x="-19045" y="216550"/>
            <a:chExt cx="9180548" cy="649224"/>
          </a:xfrm>
        </p:grpSpPr>
        <p:sp>
          <p:nvSpPr>
            <p:cNvPr id="29" name="Полилиния 28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1" name="Полилиния 30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6429396"/>
            <a:ext cx="9180548" cy="649224"/>
            <a:chOff x="-19045" y="216550"/>
            <a:chExt cx="9180548" cy="649224"/>
          </a:xfrm>
        </p:grpSpPr>
        <p:sp>
          <p:nvSpPr>
            <p:cNvPr id="33" name="Полилиния 32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4" name="Полилиния 33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6548" y="285728"/>
            <a:ext cx="9180548" cy="649224"/>
            <a:chOff x="-19045" y="216550"/>
            <a:chExt cx="9180548" cy="649224"/>
          </a:xfrm>
        </p:grpSpPr>
        <p:sp>
          <p:nvSpPr>
            <p:cNvPr id="36" name="Полилиния 3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42984"/>
            <a:ext cx="9143999" cy="3500462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«СЫКТЫВДИНСКИЙ» НА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ГОДОВ</a:t>
            </a:r>
            <a:endParaRPr lang="ru-RU" sz="4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356"/>
            <a:ext cx="6069058" cy="88211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>
                    <a:lumMod val="25000"/>
                  </a:schemeClr>
                </a:solidFill>
                <a:ea typeface="Tahoma" pitchFamily="34" charset="0"/>
                <a:cs typeface="Times New Roman" pitchFamily="18" charset="0"/>
              </a:rPr>
              <a:t>МУНИЦИПАЛЬНЫЙ РАЙОН 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ea typeface="Tahoma" pitchFamily="34" charset="0"/>
                <a:cs typeface="Times New Roman" pitchFamily="18" charset="0"/>
              </a:rPr>
              <a:t>«СЫКТЫВДИНСКИЙ»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548680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Докладчик:</a:t>
            </a:r>
          </a:p>
          <a:p>
            <a:pPr algn="r"/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Начальник управления финансов Щербакова Галина Анатольевна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6999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782158468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5524381"/>
              </p:ext>
            </p:extLst>
          </p:nvPr>
        </p:nvGraphicFramePr>
        <p:xfrm>
          <a:off x="2643174" y="214311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8094271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2353" y="5360167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субсидии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9404" y="4826997"/>
            <a:ext cx="14401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дотации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9404" y="5877272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субвенции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578 558,1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1 681 124,6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43800" y="321468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1 470 261,8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42425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53578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Исполнение социальных обязательств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Реализация майских указов Президента Российской Федерации 2012 года по обеспечению необходимого уровня оплаты труда отдельных категорий работников  бюджетной сферы</a:t>
            </a:r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ПРИОРИТЕТЫ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357562"/>
            <a:ext cx="4596765" cy="32861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-142908" y="357166"/>
          <a:ext cx="3500430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Содержимое 12"/>
          <p:cNvGraphicFramePr>
            <a:graphicFrameLocks/>
          </p:cNvGraphicFramePr>
          <p:nvPr/>
        </p:nvGraphicFramePr>
        <p:xfrm>
          <a:off x="2214546" y="2000240"/>
          <a:ext cx="3786182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Содержимое 12"/>
          <p:cNvGraphicFramePr>
            <a:graphicFrameLocks/>
          </p:cNvGraphicFramePr>
          <p:nvPr/>
        </p:nvGraphicFramePr>
        <p:xfrm>
          <a:off x="5214942" y="3643291"/>
          <a:ext cx="3786182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714348" y="0"/>
            <a:ext cx="8229600" cy="50004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РАСХОДНОЙ ЧАСТИ БЮДЖЕТА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92893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457200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72396" y="64259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71435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2 142 184,0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21431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2 237 351,7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328612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1 998 436,6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299" y="378847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364331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299" y="4145660"/>
            <a:ext cx="144016" cy="144016"/>
          </a:xfrm>
          <a:prstGeom prst="rect">
            <a:avLst/>
          </a:prstGeom>
          <a:solidFill>
            <a:srgbClr val="6A8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00050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культура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299" y="4502850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4357694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соцполитика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299" y="4860040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4714884"/>
            <a:ext cx="3000396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физкультура и спорт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299" y="5217230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5072074"/>
            <a:ext cx="4071966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обслуживание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мундолга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2299" y="5574420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5429264"/>
            <a:ext cx="4500594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межбюджетные трансферты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2299" y="5931610"/>
            <a:ext cx="144016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5786454"/>
            <a:ext cx="4572032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общегосударственные расходы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299" y="6288800"/>
            <a:ext cx="144016" cy="144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6143644"/>
            <a:ext cx="4572032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национальная экономика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299" y="3502718"/>
            <a:ext cx="144016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3357562"/>
            <a:ext cx="2150388" cy="3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ЖКХ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714356"/>
            <a:ext cx="1212005" cy="37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500042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РАСХОДЫ СОЦИАЛЬНОЙ СФЕРЫ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785926"/>
          <a:ext cx="3714744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357554" y="1428736"/>
          <a:ext cx="57864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86710" y="714356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571472" y="3357562"/>
            <a:ext cx="2143140" cy="13573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2 142 184,0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ТЫС.РУБ.</a:t>
            </a:r>
            <a:endParaRPr lang="ru-RU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214678" y="3786190"/>
            <a:ext cx="428628" cy="42862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713198"/>
          <a:ext cx="9143999" cy="61399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72132"/>
                <a:gridCol w="1174790"/>
                <a:gridCol w="1182663"/>
                <a:gridCol w="1214414"/>
              </a:tblGrid>
              <a:tr h="328890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+mj-lt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СУММА,</a:t>
                      </a:r>
                      <a:r>
                        <a:rPr lang="ru-RU" sz="1600" b="1" baseline="0" dirty="0" smtClean="0">
                          <a:latin typeface="+mj-lt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+mj-lt"/>
                        </a:rPr>
                        <a:t>тыс.руб</a:t>
                      </a:r>
                      <a:r>
                        <a:rPr lang="ru-RU" sz="1600" b="1" baseline="0" dirty="0" smtClean="0">
                          <a:latin typeface="+mj-lt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2027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Создание условий для развития социальной сферы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2 160,0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2 160,0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2 160,0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образования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206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929,2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479 267,6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225 158,1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культуры, физической культуры и спорта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264 531,8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260 980,3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254 463,1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Обеспечение доступным и комфортным жильем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28 187,6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24 758,7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24 656,7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73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Правопорядок и обеспечение общественной безопасности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109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Безопасность жизнедеятельности населения и муниципального имущества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490,4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экономики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0967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градостроительной деятельности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558,1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323,0</a:t>
                      </a:r>
                    </a:p>
                  </a:txBody>
                  <a:tcPr marL="9525" marR="9525" marT="9525" marB="0" anchor="ctr"/>
                </a:tc>
              </a:tr>
              <a:tr h="5109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энергетики, жилищно-коммунального и дорожного хозяйства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267 907,7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221 870,2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249 584,6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7276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Муниципальная кадровая политика и профессиональное развитие муниципальных служащих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управления муниципальным имуществом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695,4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650,3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366,8</a:t>
                      </a:r>
                    </a:p>
                  </a:txBody>
                  <a:tcPr marL="9525" marR="9525" marT="9525" marB="0" anchor="ctr"/>
                </a:tc>
              </a:tr>
              <a:tr h="3047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Управление муниципальными финансами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27 601,3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27 210,9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25 892,7</a:t>
                      </a:r>
                    </a:p>
                  </a:txBody>
                  <a:tcPr marL="9525" marR="9525" marT="9525" marB="0" anchor="ctr"/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+mj-lt"/>
                        </a:rPr>
                        <a:t>Развитие транспортной системы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8 138,4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8 006,2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7 944,0</a:t>
                      </a:r>
                    </a:p>
                  </a:txBody>
                  <a:tcPr marL="9525" marR="9525" marT="9525" marB="0" anchor="ctr"/>
                </a:tc>
              </a:tr>
              <a:tr h="2995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err="1" smtClean="0">
                          <a:latin typeface="+mj-lt"/>
                        </a:rPr>
                        <a:t>Непрограммные</a:t>
                      </a:r>
                      <a:r>
                        <a:rPr lang="ru-RU" sz="1600" dirty="0" smtClean="0">
                          <a:latin typeface="+mj-lt"/>
                        </a:rPr>
                        <a:t> направления деятельности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307 963,8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211 107,5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207 888,3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047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j-lt"/>
                        </a:rPr>
                        <a:t>ИТОГО: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2 142 184,0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2 237 351,7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998 436,6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МУНИЦИПАЛЬНЫЕ ПРОГРАММЫ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85723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СОЗДАНИЕ УСЛОВИЙ ДЛЯ РАЗВИТИЯ СОЦИАЛЬНОЙ СФЕРЫ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3078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Содействие занятости населения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Поддержка социально ориентированных некоммерческих организаций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Здоровое население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Доступная среда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 Старшее поколение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230,0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160,0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2 160,0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2 160,0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671878" y="3786190"/>
          <a:ext cx="5472122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00570"/>
            <a:ext cx="2358320" cy="19288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5000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ОБРАЗОВАНИЯ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928670"/>
          <a:ext cx="9144000" cy="2103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14876"/>
                <a:gridCol w="1500198"/>
                <a:gridCol w="1500198"/>
                <a:gridCol w="1428728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Организация дополнительного образования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Создание условий для текущего финансирования и реализации муниципальной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1 206 429,2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1 479 267,6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1 225 158,1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1 206 929,2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1 479 267,6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1 225 158,1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2784324" cy="2427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63880" y="571480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214546" y="3214686"/>
          <a:ext cx="6929454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58030" cy="85723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КУЛЬТУРЫ, ФИЗИЧЕСКОЙ КУЛЬТУРЫ И СПОРТА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1584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14876"/>
                <a:gridCol w="1500198"/>
                <a:gridCol w="1500198"/>
                <a:gridCol w="1428728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181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Развитие культуры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250 201,7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247 122,2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240 962,8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Развитие физической культуры и спорта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14 330,1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13 858,1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13 500,3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264 531,8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260 980,3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254 463,1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2784324" cy="1856215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428992" y="3429000"/>
          <a:ext cx="571500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c72397b45d56ab0dfd4425c9d1cc38bf_original.138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000636"/>
            <a:ext cx="2784324" cy="17583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715172" cy="6429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ОБЕСПЕЧЕНИЕ ДОСТУПНЫМ И КОМФОРТНЫМ ЖИЛЬЕМ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3779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Переселение граждан из домов, признанными аварийными и подлежащими сносу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Снос аварийных многоквартирных домов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Обеспечение жилыми помещениями детей-сирот и детей, оставшихся без попечения родителей, лиц из их числа</a:t>
                      </a:r>
                      <a:endParaRPr lang="ru-RU" sz="1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24 656,7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solidFill>
                            <a:schemeClr val="tx1"/>
                          </a:solidFill>
                          <a:latin typeface="+mj-lt"/>
                        </a:rPr>
                        <a:t>24 656,7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24 656,7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</a:t>
                      </a:r>
                      <a:r>
                        <a:rPr kumimoji="0" lang="ru-RU" sz="19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Предоставление поддержки отдельным категориям граждан для улучшения их жилищных условий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1 928,9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kumimoji="0" lang="ru-RU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28 187,6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24 758,7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24 656,7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786322"/>
            <a:ext cx="2500330" cy="18738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715172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ПРАВОПОРЯДОК И ОБЕСПЕЧЕНИЕ ОБЩЕСТВЕННОЙ БЕЗОПАСНОСТИ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000108"/>
          <a:ext cx="9144000" cy="1584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Профилактика правонарушений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Профилактика терроризма и экстремизма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285,0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285,0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3143272" cy="2181938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572000" y="2424112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7099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ОСНОВНЫЕ НАПРАВЛЕНИЯ БЮДЖЕТНОЙ И НАЛОГОВОЙ </a:t>
            </a:r>
            <a:r>
              <a:rPr lang="ru-RU" sz="3200" b="1" dirty="0" smtClean="0">
                <a:solidFill>
                  <a:schemeClr val="tx1"/>
                </a:solidFill>
              </a:rPr>
              <a:t>ПОЛИТИКИ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8686800" cy="55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67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6429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БЕЗОПАСНОСТЬ ЖИЗНЕДЕЯТЕЛЬНОСТИ НАСЕЛЕНИЯ </a:t>
            </a:r>
            <a:r>
              <a:rPr lang="ru-RU" sz="2900" dirty="0" smtClean="0">
                <a:solidFill>
                  <a:schemeClr val="tx1"/>
                </a:solidFill>
              </a:rPr>
              <a:t/>
            </a:r>
            <a:br>
              <a:rPr lang="ru-RU" sz="2900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И МУНИЦИПАЛЬНОГО ИМУЩЕСТВА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2286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Первичные меры пожарной безопасности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Гражданская оборона и защита населения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Обеспечение безопасности людей на водных объектах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370,4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490,4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942"/>
            <a:ext cx="4000496" cy="2286016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743316" y="3643314"/>
          <a:ext cx="54006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50004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ЭКОНОМИКИ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214422"/>
          <a:ext cx="9144000" cy="2682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Стратегическое планирование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Малое и среднее предпринимательство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Развитие агропромышленного и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рыбохозяйственного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комплексов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Развитие въездного и внутреннего туризма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600,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86190"/>
            <a:ext cx="4214842" cy="28575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 ГРАДОСТРОИТЕЛЬНОЙ ДЕЯТЕЛЬНОСТИ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000240"/>
          <a:ext cx="9144000" cy="1859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Обеспечение архитектурной и градостроительной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1 984,9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323,0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Устойчивое   развитие   сельских   территорий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24 573,2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26 558,1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323,0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4214818"/>
            <a:ext cx="4214842" cy="244422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928662" y="1071546"/>
            <a:ext cx="6929486" cy="9970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    Увеличение объемов строительства и повышение комфортности проживания граждан 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642918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 ЭНЕРГЕТИКИ, ЖИЛИЩНО-КОММУНАЛЬНОГО И ДОРОЖНОГО ХОЗЯЙСТВА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142984"/>
          <a:ext cx="9144000" cy="2987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 Комплексное развитие коммунальной инфраструктуры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46 310,1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36 131,3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34 131,3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Энергосбережение и повышение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энергоэффективности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9 300,5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9 300,5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9 300,5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Благоустройство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16 639,1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1 846,0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1 846,0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 Развитие дорожной инфраструктуры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195 658,0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174 592,4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204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306,8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267 907,7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221 870,2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249 584,6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695"/>
            <a:ext cx="2285984" cy="142876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929058" y="4071918"/>
          <a:ext cx="497205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3880" y="78579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" name="Рисунок 10" descr="c72397b45d56ab0dfd4425c9d1cc38bf_original.138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486410"/>
            <a:ext cx="2285984" cy="13715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МУНИЦИПАЛЬНАЯ КАДРОВАЯ ПОЛИТИКА И  ПРОФЕССИОНАЛЬНОЕ РАЗВИТИЕ МУНИЦИПАЛЬНЫХ СЛУЖАЩИХ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071678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135,6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143248"/>
            <a:ext cx="2500330" cy="17905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929586" y="150017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429132"/>
            <a:ext cx="2500330" cy="166647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УПРАВЛЕНИЯ МУНИЦИПАЛЬНЫМ ИМУЩЕСТВОМ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3143248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695,4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650,3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366,8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172" y="4234098"/>
            <a:ext cx="2714644" cy="19095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8786874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    Совершенствование системы учета муниципального имущества муниципального района «Сыктывдинский» и оптимизация его состава и структуры, обеспечение эффективности использования и распоряжения муниципальным имуществом 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714620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714884"/>
            <a:ext cx="2690774" cy="19095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УПРАВЛЕНИЕ МУНИЦИПАЛЬНЫМИ ФИНАНСАМИ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643182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27 601,3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27 210,9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25 892,7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501122" cy="12114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Эффективное управление муниципальными финансами и муниципальным долгом муниципального района «Сыктывдинский» Республики Коми</a:t>
            </a: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21455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8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786190"/>
            <a:ext cx="4572032" cy="27901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92867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РАЗВИТИЕ ТРАНСПОРТНОЙ СИСТЕМЫ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2643182"/>
          <a:ext cx="9144000" cy="792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86380"/>
                <a:gridCol w="1285884"/>
                <a:gridCol w="1285884"/>
                <a:gridCol w="1285852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8 138,4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8 006,2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7 944,0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c72397b45d56ab0dfd4425c9d1cc38bf_original.138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000504"/>
            <a:ext cx="2928958" cy="20980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501122" cy="12114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Создание условий для обеспечения качественными транспортными услугами населения, проживающего на территории муниципального района «Сыктывдинский»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880" y="2214554"/>
            <a:ext cx="108012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90" y="1"/>
            <a:ext cx="8490109" cy="57148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541180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168220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Сыктывдинский район, с. Выльгорт,  ул. Домны 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Каликовой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д.62</a:t>
            </a:r>
          </a:p>
          <a:p>
            <a:pPr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факс: (8 82130) 7-15-89; адрес электронной почты: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fo@syktyvdin.rkomi.ru</a:t>
            </a:r>
          </a:p>
          <a:p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График работы  управления финансов администрации МО МР «Сыктывдинский»: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с понедельника по четверг - с 8-45 до 17-15;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пятница - с 8-45 до 15-45; суббота, воскресенье - выходные дни.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обеденный перерыв - с 1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-00 до 1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4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-00.</a:t>
            </a:r>
          </a:p>
          <a:p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Проект бюджета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муниципального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района «Сыктывдинский» на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2025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2026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2027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годов размещен на официальном сайте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муниципального района «Сыктывдинский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»</a:t>
            </a:r>
            <a:r>
              <a:rPr lang="en-US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 в сообществе </a:t>
            </a:r>
            <a:r>
              <a:rPr lang="ru-RU" altLang="ru-RU" sz="20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Вконтакте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HTTPS://VK.COM/IBUDGET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5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784976" cy="40183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ОБЩИЕ ПАРАМЕТРЫ </a:t>
            </a:r>
            <a:r>
              <a:rPr lang="ru-RU" sz="3200" b="1" dirty="0" smtClean="0">
                <a:solidFill>
                  <a:schemeClr val="tx1"/>
                </a:solidFill>
              </a:rPr>
              <a:t>БЮДЖЕТА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9818624"/>
              </p:ext>
            </p:extLst>
          </p:nvPr>
        </p:nvGraphicFramePr>
        <p:xfrm>
          <a:off x="0" y="808356"/>
          <a:ext cx="910850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235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СТРУКТУРА ДОХОДНОЙ ЧАСТИ БЮДЖЕТА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615338584"/>
              </p:ext>
            </p:extLst>
          </p:nvPr>
        </p:nvGraphicFramePr>
        <p:xfrm>
          <a:off x="1" y="841375"/>
          <a:ext cx="9144000" cy="60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5419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486" y="2829"/>
            <a:ext cx="9176066" cy="78296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ФОРМИРОВАНИЕ ДОХОДНОЙ ЧАСТИ </a:t>
            </a:r>
            <a:r>
              <a:rPr lang="ru-RU" sz="2900" b="1" dirty="0" smtClean="0">
                <a:solidFill>
                  <a:schemeClr val="tx1"/>
                </a:solidFill>
              </a:rPr>
              <a:t>ПО НАЛОГОВЫМ И НЕНАЛОГОВЫМ ПОСТУПЛЕНИЯМ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14422"/>
            <a:ext cx="9036050" cy="53832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Доходы бюджета муниципального района на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2025-2026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годы запланированы на основании сведений, представленных главными администраторами поступлений доходов:</a:t>
            </a:r>
          </a:p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Управление ФНС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России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Республике Коми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(НДФЛ, госпошлина, УСН, ЕНВД, ЕСХН,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патент, акцизы);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Администрация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МР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«Сыктывдинский» (доходы от использования имущества (аренда, продажа);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8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СТРУКТУРА 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589321959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97627546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80789387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5357826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9015" y="5009484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акцизы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523" y="4824656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387" y="4538965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НДФЛ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6369" y="5517232"/>
            <a:ext cx="21503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госпошлина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514 297,1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536 937,3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508 885,8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86546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609329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6000768"/>
            <a:ext cx="54238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алоги на совокупный доход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6357958"/>
            <a:ext cx="144016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8523" y="5824788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ДИНАМИКА 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90204029"/>
              </p:ext>
            </p:extLst>
          </p:nvPr>
        </p:nvGraphicFramePr>
        <p:xfrm>
          <a:off x="0" y="857232"/>
          <a:ext cx="45005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279828452"/>
              </p:ext>
            </p:extLst>
          </p:nvPr>
        </p:nvGraphicFramePr>
        <p:xfrm>
          <a:off x="4357686" y="857232"/>
          <a:ext cx="463391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0206691"/>
              </p:ext>
            </p:extLst>
          </p:nvPr>
        </p:nvGraphicFramePr>
        <p:xfrm>
          <a:off x="0" y="3701802"/>
          <a:ext cx="485775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9490200"/>
              </p:ext>
            </p:extLst>
          </p:nvPr>
        </p:nvGraphicFramePr>
        <p:xfrm>
          <a:off x="4357686" y="3701802"/>
          <a:ext cx="4643438" cy="315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286116" y="442913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500958" y="1357298"/>
            <a:ext cx="357190" cy="27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00232" y="1428736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515646" y="1785926"/>
            <a:ext cx="342370" cy="28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928662" y="1571612"/>
            <a:ext cx="357190" cy="270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14546" y="478632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71802" y="1928802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429256" y="2000240"/>
            <a:ext cx="342370" cy="28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142976" y="492919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037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404" y="0"/>
            <a:ext cx="8563026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СТРУКТУРА НЕНАЛОГОВЫХ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804551998"/>
              </p:ext>
            </p:extLst>
          </p:nvPr>
        </p:nvGraphicFramePr>
        <p:xfrm>
          <a:off x="0" y="858838"/>
          <a:ext cx="346710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3661315"/>
              </p:ext>
            </p:extLst>
          </p:nvPr>
        </p:nvGraphicFramePr>
        <p:xfrm>
          <a:off x="2545903" y="2155056"/>
          <a:ext cx="3672383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9553882"/>
              </p:ext>
            </p:extLst>
          </p:nvPr>
        </p:nvGraphicFramePr>
        <p:xfrm>
          <a:off x="5503664" y="3395216"/>
          <a:ext cx="366697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94" y="5288159"/>
            <a:ext cx="14401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6755" y="4937476"/>
            <a:ext cx="435503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доходы от продажи активов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5" y="4754989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127" y="4466957"/>
            <a:ext cx="27868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штрафы и санкции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5" y="5805264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109" y="5445224"/>
            <a:ext cx="524378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оходы от использования имущества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11967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19 328,8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204864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19 289,8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7614" y="3302893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19 289,0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" y="3573016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2025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478632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2026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82169" y="6021288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</a:rPr>
              <a:t>2027</a:t>
            </a:r>
            <a:endParaRPr lang="ru-RU" sz="2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8425" y="908720"/>
            <a:ext cx="1212005" cy="2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20" y="6381328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4085" y="6021288"/>
            <a:ext cx="726543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латежи при пользовании природными ресурсами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8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64486" y="0"/>
            <a:ext cx="8779514" cy="500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ДИНАМИКА НЕНАЛОГОВЫХ ДОХОДОВ</a:t>
            </a:r>
            <a:endParaRPr lang="ru-RU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400790788"/>
              </p:ext>
            </p:extLst>
          </p:nvPr>
        </p:nvGraphicFramePr>
        <p:xfrm>
          <a:off x="0" y="714356"/>
          <a:ext cx="485775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0526258"/>
              </p:ext>
            </p:extLst>
          </p:nvPr>
        </p:nvGraphicFramePr>
        <p:xfrm>
          <a:off x="4357686" y="714356"/>
          <a:ext cx="463391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5176001"/>
              </p:ext>
            </p:extLst>
          </p:nvPr>
        </p:nvGraphicFramePr>
        <p:xfrm>
          <a:off x="0" y="3571876"/>
          <a:ext cx="4857752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2518592"/>
              </p:ext>
            </p:extLst>
          </p:nvPr>
        </p:nvGraphicFramePr>
        <p:xfrm>
          <a:off x="4489611" y="3563120"/>
          <a:ext cx="4643438" cy="330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072430" y="642918"/>
            <a:ext cx="107157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285852" y="135729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29388" y="1643050"/>
            <a:ext cx="342370" cy="21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500694" y="1714490"/>
            <a:ext cx="357191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560676" y="4489114"/>
            <a:ext cx="59441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419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3254</TotalTime>
  <Words>1375</Words>
  <Application>Microsoft Office PowerPoint</Application>
  <PresentationFormat>Экран (4:3)</PresentationFormat>
  <Paragraphs>517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 МУНИЦИПАЛЬНОГО РАЙОНА «СЫКТЫВДИНСКИЙ» НА 2025 ГОД И ПЛАНОВЫЙ ПЕРИОД 2026 И 2027 ГОДОВ</vt:lpstr>
      <vt:lpstr>ОСНОВНЫЕ НАПРАВЛЕНИЯ БЮДЖЕТНОЙ И НАЛОГОВОЙ ПОЛИТИКИ</vt:lpstr>
      <vt:lpstr>ОБЩИЕ ПАРАМЕТРЫ БЮДЖЕТА</vt:lpstr>
      <vt:lpstr>СТРУКТУРА ДОХОДНОЙ ЧАСТИ БЮДЖЕТА</vt:lpstr>
      <vt:lpstr>ФОРМИРОВАНИЕ ДОХОДНОЙ ЧАСТИ ПО НАЛОГОВЫМ И НЕНАЛОГОВЫМ ПОСТУПЛЕНИЯМ</vt:lpstr>
      <vt:lpstr>СТРУКТУРА НАЛОГОВЫХ ДОХОДОВ</vt:lpstr>
      <vt:lpstr>ДИНАМИКА НАЛОГОВЫХ ДОХОДОВ</vt:lpstr>
      <vt:lpstr>СТРУКТУРА НЕНАЛОГОВЫХ ДОХОДОВ</vt:lpstr>
      <vt:lpstr>ДИНАМИКА НЕНАЛОГОВЫХ ДОХОДОВ</vt:lpstr>
      <vt:lpstr>СТРУКТУРА БЕЗВОЗМЕЗДНЫХ ПОСТУПЛЕНИЙ</vt:lpstr>
      <vt:lpstr>ПРИОРИТЕТЫ</vt:lpstr>
      <vt:lpstr>Слайд 12</vt:lpstr>
      <vt:lpstr>РАСХОДЫ СОЦИАЛЬНОЙ СФЕРЫ</vt:lpstr>
      <vt:lpstr>МУНИЦИПАЛЬНЫЕ ПРОГРАММЫ </vt:lpstr>
      <vt:lpstr>СОЗДАНИЕ УСЛОВИЙ ДЛЯ РАЗВИТИЯ СОЦИАЛЬНОЙ СФЕРЫ</vt:lpstr>
      <vt:lpstr>РАЗВИТИЕ ОБРАЗОВАНИЯ</vt:lpstr>
      <vt:lpstr>РАЗВИТИЕ КУЛЬТУРЫ, ФИЗИЧЕСКОЙ КУЛЬТУРЫ И СПОРТА</vt:lpstr>
      <vt:lpstr>ОБЕСПЕЧЕНИЕ ДОСТУПНЫМ И КОМФОРТНЫМ ЖИЛЬЕМ</vt:lpstr>
      <vt:lpstr>ПРАВОПОРЯДОК И ОБЕСПЕЧЕНИЕ ОБЩЕСТВЕННОЙ БЕЗОПАСНОСТИ</vt:lpstr>
      <vt:lpstr>БЕЗОПАСНОСТЬ ЖИЗНЕДЕЯТЕЛЬНОСТИ НАСЕЛЕНИЯ  И МУНИЦИПАЛЬНОГО ИМУЩЕСТВА</vt:lpstr>
      <vt:lpstr>РАЗВИТИЕ ЭКОНОМИКИ</vt:lpstr>
      <vt:lpstr>РАЗВИТИЕ ГРАДОСТРОИТЕЛЬНОЙ ДЕЯТЕЛЬНОСТИ</vt:lpstr>
      <vt:lpstr>РАЗВИТИЕ ЭНЕРГЕТИКИ, ЖИЛИЩНО-КОММУНАЛЬНОГО И ДОРОЖНОГО ХОЗЯЙСТВА</vt:lpstr>
      <vt:lpstr>МУНИЦИПАЛЬНАЯ КАДРОВАЯ ПОЛИТИКА И  ПРОФЕССИОНАЛЬНОЕ РАЗВИТИЕ МУНИЦИПАЛЬНЫХ СЛУЖАЩИХ</vt:lpstr>
      <vt:lpstr>РАЗВИТИЕ УПРАВЛЕНИЯ МУНИЦИПАЛЬНЫМ ИМУЩЕСТВОМ</vt:lpstr>
      <vt:lpstr>УПРАВЛЕНИЕ МУНИЦИПАЛЬНЫМИ ФИНАНСАМИ</vt:lpstr>
      <vt:lpstr>РАЗВИТИЕ ТРАНСПОРТНОЙ СИСТЕМЫ 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МУНИЦИПАЛЬНОГО ОБРАЗОВАНИЯ МУНИЦИПАЛЬНОГО РАЙОНА «СЫКТЫВДИНСКИЙ» НА 2021 ГОД И ПЛАНОВЫЙ ПЕРИОД 2022 И 2023 ГОДОВ</dc:title>
  <dc:creator>PUSER27_1</dc:creator>
  <cp:lastModifiedBy>PCUSER_EM</cp:lastModifiedBy>
  <cp:revision>332</cp:revision>
  <dcterms:created xsi:type="dcterms:W3CDTF">2020-12-07T10:26:47Z</dcterms:created>
  <dcterms:modified xsi:type="dcterms:W3CDTF">2024-12-26T12:44:06Z</dcterms:modified>
</cp:coreProperties>
</file>