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charts/chart19.xml" ContentType="application/vnd.openxmlformats-officedocument.drawingml.chart+xml"/>
  <Override PartName="/ppt/charts/chart28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hart26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drawings/drawing9.xml" ContentType="application/vnd.openxmlformats-officedocument.drawingml.chartshapes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rawings/drawing7.xml" ContentType="application/vnd.openxmlformats-officedocument.drawingml.chartshap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charts/chart29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charts/chart27.xml" ContentType="application/vnd.openxmlformats-officedocument.drawingml.char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charts/chart30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rawings/drawing4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handoutMasterIdLst>
    <p:handoutMasterId r:id="rId32"/>
  </p:handoutMasterIdLst>
  <p:sldIdLst>
    <p:sldId id="257" r:id="rId2"/>
    <p:sldId id="261" r:id="rId3"/>
    <p:sldId id="317" r:id="rId4"/>
    <p:sldId id="258" r:id="rId5"/>
    <p:sldId id="262" r:id="rId6"/>
    <p:sldId id="264" r:id="rId7"/>
    <p:sldId id="278" r:id="rId8"/>
    <p:sldId id="280" r:id="rId9"/>
    <p:sldId id="283" r:id="rId10"/>
    <p:sldId id="282" r:id="rId11"/>
    <p:sldId id="281" r:id="rId12"/>
    <p:sldId id="310" r:id="rId13"/>
    <p:sldId id="312" r:id="rId14"/>
    <p:sldId id="311" r:id="rId15"/>
    <p:sldId id="315" r:id="rId16"/>
    <p:sldId id="295" r:id="rId17"/>
    <p:sldId id="297" r:id="rId18"/>
    <p:sldId id="298" r:id="rId19"/>
    <p:sldId id="307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8" r:id="rId28"/>
    <p:sldId id="306" r:id="rId29"/>
    <p:sldId id="313" r:id="rId30"/>
    <p:sldId id="309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82C4"/>
    <a:srgbClr val="E4E9F8"/>
    <a:srgbClr val="D729BE"/>
    <a:srgbClr val="906E4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525" autoAdjust="0"/>
    <p:restoredTop sz="99770" autoAdjust="0"/>
  </p:normalViewPr>
  <p:slideViewPr>
    <p:cSldViewPr>
      <p:cViewPr>
        <p:scale>
          <a:sx n="90" d="100"/>
          <a:sy n="90" d="100"/>
        </p:scale>
        <p:origin x="-2280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3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Office_Excel24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Office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9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0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5"/>
      <c:rotY val="15"/>
      <c:depthPercent val="100"/>
      <c:rAngAx val="1"/>
    </c:view3D>
    <c:floor>
      <c:spPr>
        <a:noFill/>
        <a:ln w="9525">
          <a:noFill/>
        </a:ln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 prstMaterial="plastic">
              <a:bevelB/>
            </a:sp3d>
          </c:spPr>
          <c:dLbls>
            <c:dLbl>
              <c:idx val="0"/>
              <c:layout>
                <c:manualLayout>
                  <c:x val="2.2308712824850439E-2"/>
                  <c:y val="2.1091666766313289E-2"/>
                </c:manualLayout>
              </c:layout>
              <c:showVal val="1"/>
            </c:dLbl>
            <c:dLbl>
              <c:idx val="1"/>
              <c:layout>
                <c:manualLayout>
                  <c:x val="1.9520219785817829E-2"/>
                  <c:y val="2.1091500688889323E-2"/>
                </c:manualLayout>
              </c:layout>
              <c:showVal val="1"/>
            </c:dLbl>
            <c:dLbl>
              <c:idx val="2"/>
              <c:layout>
                <c:manualLayout>
                  <c:x val="1.5337315545999644E-2"/>
                  <c:y val="2.3201016128110936E-2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>
                    <a:latin typeface="+mj-lt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Лист1!$B$2:$B$4</c:f>
              <c:numCache>
                <c:formatCode>#,##0.0_р_.</c:formatCode>
                <c:ptCount val="3"/>
                <c:pt idx="0">
                  <c:v>26000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185-4672-8617-F4184915705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 prstMaterial="plastic"/>
          </c:spPr>
          <c:dLbls>
            <c:dLbl>
              <c:idx val="0"/>
              <c:layout>
                <c:manualLayout>
                  <c:x val="9.7601098929090292E-3"/>
                  <c:y val="0.30583157623418838"/>
                </c:manualLayout>
              </c:layout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txPr>
              <a:bodyPr/>
              <a:lstStyle/>
              <a:p>
                <a:pPr>
                  <a:defRPr sz="2400" b="1">
                    <a:latin typeface="+mj-lt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Лист1!$C$2:$C$4</c:f>
              <c:numCache>
                <c:formatCode>#,##0.0_р_.</c:formatCode>
                <c:ptCount val="3"/>
                <c:pt idx="0">
                  <c:v>1778408.2</c:v>
                </c:pt>
                <c:pt idx="1">
                  <c:v>1642030.3</c:v>
                </c:pt>
                <c:pt idx="2">
                  <c:v>1613278.8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185-4672-8617-F4184915705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 prstMaterial="plastic"/>
          </c:spPr>
          <c:dLbls>
            <c:dLbl>
              <c:idx val="1"/>
              <c:layout>
                <c:manualLayout>
                  <c:x val="9.7601098929090292E-3"/>
                  <c:y val="-4.2183665687474175E-3"/>
                </c:manualLayout>
              </c:layout>
              <c:showVal val="1"/>
            </c:dLbl>
            <c:dLbl>
              <c:idx val="2"/>
              <c:layout>
                <c:manualLayout>
                  <c:x val="2.0914521199090323E-2"/>
                  <c:y val="-2.1091832843737092E-3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>
                    <a:latin typeface="+mj-lt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Лист1!$D$2:$D$4</c:f>
              <c:numCache>
                <c:formatCode>#,##0.0_р_.</c:formatCode>
                <c:ptCount val="3"/>
                <c:pt idx="0">
                  <c:v>1803408.2</c:v>
                </c:pt>
                <c:pt idx="1">
                  <c:v>1642030.3</c:v>
                </c:pt>
                <c:pt idx="2">
                  <c:v>1613278.8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D185-4672-8617-F4184915705A}"/>
            </c:ext>
          </c:extLst>
        </c:ser>
        <c:dLbls>
          <c:showVal val="1"/>
        </c:dLbls>
        <c:gapWidth val="80"/>
        <c:gapDepth val="66"/>
        <c:shape val="cylinder"/>
        <c:axId val="148190336"/>
        <c:axId val="148191872"/>
        <c:axId val="145598656"/>
      </c:bar3DChart>
      <c:catAx>
        <c:axId val="14819033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2600" b="1">
                <a:latin typeface="Calibri" pitchFamily="34" charset="0"/>
              </a:defRPr>
            </a:pPr>
            <a:endParaRPr lang="ru-RU"/>
          </a:p>
        </c:txPr>
        <c:crossAx val="148191872"/>
        <c:crosses val="autoZero"/>
        <c:auto val="1"/>
        <c:lblAlgn val="ctr"/>
        <c:lblOffset val="100"/>
      </c:catAx>
      <c:valAx>
        <c:axId val="148191872"/>
        <c:scaling>
          <c:orientation val="minMax"/>
        </c:scaling>
        <c:delete val="1"/>
        <c:axPos val="l"/>
        <c:numFmt formatCode="#,##0.0_р_." sourceLinked="1"/>
        <c:majorTickMark val="none"/>
        <c:tickLblPos val="none"/>
        <c:crossAx val="148190336"/>
        <c:crosses val="autoZero"/>
        <c:crossBetween val="between"/>
      </c:valAx>
      <c:serAx>
        <c:axId val="145598656"/>
        <c:scaling>
          <c:orientation val="minMax"/>
        </c:scaling>
        <c:delete val="1"/>
        <c:axPos val="b"/>
        <c:majorTickMark val="none"/>
        <c:tickLblPos val="none"/>
        <c:crossAx val="148191872"/>
        <c:crosses val="autoZero"/>
      </c:serAx>
    </c:plotArea>
    <c:legend>
      <c:legendPos val="b"/>
      <c:layout/>
      <c:txPr>
        <a:bodyPr/>
        <a:lstStyle/>
        <a:p>
          <a:pPr>
            <a:defRPr sz="2400" b="1">
              <a:latin typeface="+mj-lt"/>
            </a:defRPr>
          </a:pPr>
          <a:endParaRPr lang="ru-RU"/>
        </a:p>
      </c:txPr>
    </c:legend>
    <c:plotVisOnly val="1"/>
    <c:dispBlanksAs val="gap"/>
  </c:chart>
  <c:spPr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198038034711694E-2"/>
          <c:y val="2.1865236684013953E-2"/>
          <c:w val="0.9780196196528923"/>
          <c:h val="0.97813476331598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B0F0"/>
            </a:solidFill>
          </c:spPr>
          <c:explosion val="25"/>
          <c:dPt>
            <c:idx val="0"/>
            <c:spPr>
              <a:solidFill>
                <a:schemeClr val="bg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372-4BD8-85CB-2A209E1FEBF4}"/>
              </c:ext>
            </c:extLst>
          </c:dPt>
          <c:dPt>
            <c:idx val="1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372-4BD8-85CB-2A209E1FEBF4}"/>
              </c:ext>
            </c:extLst>
          </c:dPt>
          <c:dPt>
            <c:idx val="3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-0.22126373626373627"/>
                  <c:y val="-0.14933125024034591"/>
                </c:manualLayout>
              </c:layout>
              <c:showVal val="1"/>
            </c:dLbl>
            <c:dLbl>
              <c:idx val="1"/>
              <c:layout>
                <c:manualLayout>
                  <c:x val="0.11134896599463513"/>
                  <c:y val="-0.15658151584044144"/>
                </c:manualLayout>
              </c:layout>
              <c:showVal val="1"/>
            </c:dLbl>
            <c:dLbl>
              <c:idx val="3"/>
              <c:layout>
                <c:manualLayout>
                  <c:x val="0.13653745204926382"/>
                  <c:y val="9.5510425700561563E-2"/>
                </c:manualLayout>
              </c:layout>
              <c:showVal val="1"/>
            </c:dLbl>
            <c:txPr>
              <a:bodyPr/>
              <a:lstStyle/>
              <a:p>
                <a:pPr>
                  <a:defRPr sz="2200">
                    <a:latin typeface="Calibri" pitchFamily="34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 </c:v>
                </c:pt>
                <c:pt idx="3">
                  <c:v>субвенции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57.6</c:v>
                </c:pt>
                <c:pt idx="1">
                  <c:v>8.5</c:v>
                </c:pt>
                <c:pt idx="2">
                  <c:v>23.3</c:v>
                </c:pt>
                <c:pt idx="3">
                  <c:v>10.6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372-4BD8-85CB-2A209E1FEBF4}"/>
            </c:ext>
          </c:extLst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1980278200830396E-2"/>
          <c:y val="2.1865236684013932E-2"/>
          <c:w val="0.9780196196528923"/>
          <c:h val="0.97813476331598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spPr>
              <a:solidFill>
                <a:schemeClr val="bg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898C-4D7B-96A4-3A3CC1F3A513}"/>
              </c:ext>
            </c:extLst>
          </c:dPt>
          <c:dPt>
            <c:idx val="1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98C-4D7B-96A4-3A3CC1F3A513}"/>
              </c:ext>
            </c:extLst>
          </c:dPt>
          <c:dPt>
            <c:idx val="2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898C-4D7B-96A4-3A3CC1F3A513}"/>
              </c:ext>
            </c:extLst>
          </c:dPt>
          <c:dPt>
            <c:idx val="3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-0.17617688568975512"/>
                  <c:y val="-0.12885597179212299"/>
                </c:manualLayout>
              </c:layout>
              <c:showVal val="1"/>
            </c:dLbl>
            <c:dLbl>
              <c:idx val="1"/>
              <c:layout>
                <c:manualLayout>
                  <c:x val="0.10132439889848091"/>
                  <c:y val="-0.19244794237218951"/>
                </c:manualLayout>
              </c:layout>
              <c:showVal val="1"/>
            </c:dLbl>
            <c:dLbl>
              <c:idx val="3"/>
              <c:layout>
                <c:manualLayout>
                  <c:x val="9.3603798950164047E-2"/>
                  <c:y val="8.6128085523491743E-2"/>
                </c:manualLayout>
              </c:layout>
              <c:showVal val="1"/>
            </c:dLbl>
            <c:txPr>
              <a:bodyPr/>
              <a:lstStyle/>
              <a:p>
                <a:pPr>
                  <a:defRPr sz="2200">
                    <a:latin typeface="Calibri" pitchFamily="34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3"/>
                <c:pt idx="0">
                  <c:v>дотации</c:v>
                </c:pt>
                <c:pt idx="1">
                  <c:v>субсидии </c:v>
                </c:pt>
                <c:pt idx="2">
                  <c:v>субвенции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57.7</c:v>
                </c:pt>
                <c:pt idx="1">
                  <c:v>8.4</c:v>
                </c:pt>
                <c:pt idx="2">
                  <c:v>23.3</c:v>
                </c:pt>
                <c:pt idx="3">
                  <c:v>10.6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98C-4D7B-96A4-3A3CC1F3A513}"/>
            </c:ext>
          </c:extLst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1980509280671596E-2"/>
          <c:y val="2.1865236684013932E-2"/>
          <c:w val="0.9780196196528923"/>
          <c:h val="0.97813476331598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1AB39F">
                <a:lumMod val="60000"/>
                <a:lumOff val="40000"/>
              </a:srgbClr>
            </a:solidFill>
          </c:spPr>
          <c:explosion val="20"/>
          <c:dPt>
            <c:idx val="0"/>
            <c:explosion val="22"/>
            <c:spPr>
              <a:solidFill>
                <a:schemeClr val="bg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8A0-499C-9A3C-A4B9AD60FC50}"/>
              </c:ext>
            </c:extLst>
          </c:dPt>
          <c:dPt>
            <c:idx val="2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D8A0-499C-9A3C-A4B9AD60FC50}"/>
              </c:ext>
            </c:extLst>
          </c:dPt>
          <c:dPt>
            <c:idx val="3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-0.22344896721440241"/>
                  <c:y val="-0.19445483824315968"/>
                </c:manualLayout>
              </c:layout>
              <c:showVal val="1"/>
            </c:dLbl>
            <c:dLbl>
              <c:idx val="1"/>
              <c:layout>
                <c:manualLayout>
                  <c:x val="0.11319817746284677"/>
                  <c:y val="-0.15407875617219507"/>
                </c:manualLayout>
              </c:layout>
              <c:showVal val="1"/>
            </c:dLbl>
            <c:dLbl>
              <c:idx val="3"/>
              <c:layout>
                <c:manualLayout>
                  <c:x val="0.10590770160481007"/>
                  <c:y val="9.3755954116289481E-2"/>
                </c:manualLayout>
              </c:layout>
              <c:showVal val="1"/>
            </c:dLbl>
            <c:txPr>
              <a:bodyPr/>
              <a:lstStyle/>
              <a:p>
                <a:pPr>
                  <a:defRPr sz="2200">
                    <a:latin typeface="Calibri" pitchFamily="34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3"/>
                <c:pt idx="0">
                  <c:v>дотации</c:v>
                </c:pt>
                <c:pt idx="1">
                  <c:v>субсидии </c:v>
                </c:pt>
                <c:pt idx="2">
                  <c:v>субвенции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57.7</c:v>
                </c:pt>
                <c:pt idx="1">
                  <c:v>8.4</c:v>
                </c:pt>
                <c:pt idx="2">
                  <c:v>23.3</c:v>
                </c:pt>
                <c:pt idx="3">
                  <c:v>10.6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8A0-499C-9A3C-A4B9AD60FC50}"/>
            </c:ext>
          </c:extLst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b="1">
                <a:solidFill>
                  <a:schemeClr val="bg2">
                    <a:lumMod val="75000"/>
                  </a:schemeClr>
                </a:solidFill>
              </a:defRPr>
            </a:pPr>
            <a:r>
              <a:rPr lang="ru-RU" sz="1600" b="1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Доходы</a:t>
            </a:r>
            <a:r>
              <a:rPr lang="ru-RU" sz="1600" b="1" baseline="0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от использования имущества</a:t>
            </a:r>
            <a:endParaRPr lang="ru-RU" sz="1600" b="1" dirty="0">
              <a:solidFill>
                <a:schemeClr val="bg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c:rich>
      </c:tx>
      <c:layout>
        <c:manualLayout>
          <c:xMode val="edge"/>
          <c:yMode val="edge"/>
          <c:x val="0.28474066127741787"/>
          <c:y val="0"/>
        </c:manualLayout>
      </c:layout>
    </c:title>
    <c:view3D>
      <c:rAngAx val="1"/>
    </c:view3D>
    <c:floor>
      <c:spPr>
        <a:noFill/>
        <a:ln w="10000">
          <a:noFill/>
        </a:ln>
      </c:spPr>
    </c:floor>
    <c:plotArea>
      <c:layout>
        <c:manualLayout>
          <c:layoutTarget val="inner"/>
          <c:xMode val="edge"/>
          <c:yMode val="edge"/>
          <c:x val="0"/>
          <c:y val="0.13195114766589941"/>
          <c:w val="1"/>
          <c:h val="0.5674230132057356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scene3d>
              <a:camera prst="orthographicFront"/>
              <a:lightRig rig="sunset" dir="t"/>
            </a:scene3d>
            <a:sp3d prstMaterial="matte">
              <a:bevelT w="114300" prst="artDeco"/>
            </a:sp3d>
          </c:spPr>
          <c:dLbls>
            <c:dLbl>
              <c:idx val="0"/>
              <c:layout>
                <c:manualLayout>
                  <c:x val="1.1287257013679625E-2"/>
                  <c:y val="-4.2327746070851976E-2"/>
                </c:manualLayout>
              </c:layout>
              <c:showVal val="1"/>
            </c:dLbl>
            <c:dLbl>
              <c:idx val="1"/>
              <c:layout>
                <c:manualLayout>
                  <c:x val="3.3862437624456676E-2"/>
                  <c:y val="-2.1163873035425992E-2"/>
                </c:manualLayout>
              </c:layout>
              <c:showVal val="1"/>
            </c:dLbl>
            <c:dLbl>
              <c:idx val="2"/>
              <c:layout>
                <c:manualLayout>
                  <c:x val="2.4764462749318827E-2"/>
                  <c:y val="-2.1163873035425992E-2"/>
                </c:manualLayout>
              </c:layout>
              <c:showVal val="1"/>
            </c:dLbl>
            <c:dLbl>
              <c:idx val="3"/>
              <c:layout>
                <c:manualLayout>
                  <c:x val="1.1287479208152665E-2"/>
                  <c:y val="-1.2698323821255596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Calibri" pitchFamily="34" charset="0"/>
                    <a:cs typeface="Calibri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2024 9мес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</c:strCache>
            </c:strRef>
          </c:cat>
          <c:val>
            <c:numRef>
              <c:f>Лист1!$B$2:$B$5</c:f>
              <c:numCache>
                <c:formatCode>#,##0.0_р_.</c:formatCode>
                <c:ptCount val="4"/>
                <c:pt idx="0">
                  <c:v>18945</c:v>
                </c:pt>
                <c:pt idx="1">
                  <c:v>11125</c:v>
                </c:pt>
                <c:pt idx="2">
                  <c:v>11125</c:v>
                </c:pt>
                <c:pt idx="3">
                  <c:v>11125</c:v>
                </c:pt>
              </c:numCache>
            </c:numRef>
          </c:val>
          <c:shape val="cylinder"/>
        </c:ser>
        <c:shape val="box"/>
        <c:axId val="157608192"/>
        <c:axId val="157609984"/>
        <c:axId val="0"/>
      </c:bar3DChart>
      <c:catAx>
        <c:axId val="1576081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latin typeface="+mj-lt"/>
              </a:defRPr>
            </a:pPr>
            <a:endParaRPr lang="ru-RU"/>
          </a:p>
        </c:txPr>
        <c:crossAx val="157609984"/>
        <c:crosses val="autoZero"/>
        <c:auto val="1"/>
        <c:lblAlgn val="ctr"/>
        <c:lblOffset val="100"/>
      </c:catAx>
      <c:valAx>
        <c:axId val="157609984"/>
        <c:scaling>
          <c:orientation val="minMax"/>
        </c:scaling>
        <c:delete val="1"/>
        <c:axPos val="l"/>
        <c:numFmt formatCode="#,##0.0_р_." sourceLinked="1"/>
        <c:tickLblPos val="none"/>
        <c:crossAx val="15760819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"/>
  <c:chart>
    <c:title>
      <c:tx>
        <c:rich>
          <a:bodyPr/>
          <a:lstStyle/>
          <a:p>
            <a:pPr>
              <a:defRPr sz="1600" b="1">
                <a:solidFill>
                  <a:schemeClr val="accent6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defRPr>
            </a:pPr>
            <a:r>
              <a:rPr lang="ru-RU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Платежи при пользовании природными ресурсами</a:t>
            </a:r>
            <a:endParaRPr lang="ru-RU" sz="1600" b="1" dirty="0">
              <a:solidFill>
                <a:schemeClr val="accent6">
                  <a:lumMod val="60000"/>
                  <a:lumOff val="40000"/>
                </a:schemeClr>
              </a:solidFill>
              <a:latin typeface="Tahoma" pitchFamily="34" charset="0"/>
              <a:cs typeface="Tahoma" pitchFamily="34" charset="0"/>
            </a:endParaRPr>
          </a:p>
        </c:rich>
      </c:tx>
      <c:layout>
        <c:manualLayout>
          <c:xMode val="edge"/>
          <c:yMode val="edge"/>
          <c:x val="9.1565790819596565E-2"/>
          <c:y val="3.2041770486296085E-3"/>
        </c:manualLayout>
      </c:layout>
    </c:title>
    <c:view3D>
      <c:depthPercent val="100"/>
      <c:rAngAx val="1"/>
    </c:view3D>
    <c:floor>
      <c:spPr>
        <a:noFill/>
        <a:ln w="10000">
          <a:noFill/>
        </a:ln>
      </c:spPr>
    </c:floor>
    <c:plotArea>
      <c:layout>
        <c:manualLayout>
          <c:layoutTarget val="inner"/>
          <c:xMode val="edge"/>
          <c:yMode val="edge"/>
          <c:x val="0"/>
          <c:y val="0.19842520787256168"/>
          <c:w val="1"/>
          <c:h val="0.6030169517623640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АКЦИЗЫ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sunset" dir="t"/>
            </a:scene3d>
            <a:sp3d prstMaterial="matte">
              <a:bevelT w="114300" prst="artDeco"/>
            </a:sp3d>
          </c:spPr>
          <c:dLbls>
            <c:dLbl>
              <c:idx val="0"/>
              <c:layout>
                <c:manualLayout>
                  <c:x val="2.9239766081871829E-3"/>
                  <c:y val="-2.0671689941578874E-2"/>
                </c:manualLayout>
              </c:layout>
              <c:showVal val="1"/>
            </c:dLbl>
            <c:dLbl>
              <c:idx val="1"/>
              <c:layout>
                <c:manualLayout>
                  <c:x val="1.461988304093568E-2"/>
                  <c:y val="-1.6537351953263103E-2"/>
                </c:manualLayout>
              </c:layout>
              <c:showVal val="1"/>
            </c:dLbl>
            <c:dLbl>
              <c:idx val="2"/>
              <c:layout>
                <c:manualLayout>
                  <c:x val="8.771929824561403E-3"/>
                  <c:y val="-1.6537351953263103E-2"/>
                </c:manualLayout>
              </c:layout>
              <c:showVal val="1"/>
            </c:dLbl>
            <c:dLbl>
              <c:idx val="3"/>
              <c:layout>
                <c:manualLayout>
                  <c:x val="1.7543859649123247E-2"/>
                  <c:y val="-2.0671689941578874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Calibri" pitchFamily="34" charset="0"/>
                    <a:cs typeface="Calibri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2024 9мес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</c:strCache>
            </c:strRef>
          </c:cat>
          <c:val>
            <c:numRef>
              <c:f>Лист1!$B$2:$B$5</c:f>
              <c:numCache>
                <c:formatCode>#,##0.0_р_.</c:formatCode>
                <c:ptCount val="4"/>
                <c:pt idx="0">
                  <c:v>1318.8</c:v>
                </c:pt>
                <c:pt idx="1">
                  <c:v>1649.8</c:v>
                </c:pt>
                <c:pt idx="2">
                  <c:v>1612.3</c:v>
                </c:pt>
                <c:pt idx="3">
                  <c:v>1612.3</c:v>
                </c:pt>
              </c:numCache>
            </c:numRef>
          </c:val>
          <c:shape val="cylinder"/>
        </c:ser>
        <c:shape val="box"/>
        <c:axId val="157897472"/>
        <c:axId val="157899008"/>
        <c:axId val="0"/>
      </c:bar3DChart>
      <c:catAx>
        <c:axId val="15789747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latin typeface="+mj-lt"/>
              </a:defRPr>
            </a:pPr>
            <a:endParaRPr lang="ru-RU"/>
          </a:p>
        </c:txPr>
        <c:crossAx val="157899008"/>
        <c:crosses val="autoZero"/>
        <c:auto val="1"/>
        <c:lblAlgn val="ctr"/>
        <c:lblOffset val="100"/>
      </c:catAx>
      <c:valAx>
        <c:axId val="157899008"/>
        <c:scaling>
          <c:orientation val="minMax"/>
        </c:scaling>
        <c:delete val="1"/>
        <c:axPos val="l"/>
        <c:numFmt formatCode="#,##0.0_р_." sourceLinked="1"/>
        <c:tickLblPos val="none"/>
        <c:crossAx val="15789747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b="1">
                <a:solidFill>
                  <a:schemeClr val="accent5">
                    <a:lumMod val="60000"/>
                    <a:lumOff val="40000"/>
                  </a:schemeClr>
                </a:solidFill>
              </a:defRPr>
            </a:pPr>
            <a:r>
              <a:rPr lang="ru-RU" sz="1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Доходы от продажи активов</a:t>
            </a:r>
            <a:endParaRPr lang="ru-RU" sz="1600" b="1" dirty="0">
              <a:solidFill>
                <a:schemeClr val="accent5">
                  <a:lumMod val="60000"/>
                  <a:lumOff val="40000"/>
                </a:schemeClr>
              </a:solidFill>
              <a:latin typeface="Tahoma" pitchFamily="34" charset="0"/>
              <a:cs typeface="Tahoma" pitchFamily="34" charset="0"/>
            </a:endParaRPr>
          </a:p>
        </c:rich>
      </c:tx>
      <c:layout>
        <c:manualLayout>
          <c:xMode val="edge"/>
          <c:yMode val="edge"/>
          <c:x val="0.24904585495513226"/>
          <c:y val="2.3188412853562428E-2"/>
        </c:manualLayout>
      </c:layout>
    </c:title>
    <c:view3D>
      <c:rAngAx val="1"/>
    </c:view3D>
    <c:floor>
      <c:spPr>
        <a:noFill/>
        <a:ln w="10000">
          <a:noFill/>
        </a:ln>
      </c:spPr>
    </c:floor>
    <c:plotArea>
      <c:layout>
        <c:manualLayout>
          <c:layoutTarget val="inner"/>
          <c:xMode val="edge"/>
          <c:yMode val="edge"/>
          <c:x val="0"/>
          <c:y val="0.11603238237384143"/>
          <c:w val="1"/>
          <c:h val="0.7502193591275047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scene3d>
              <a:camera prst="orthographicFront"/>
              <a:lightRig rig="sunset" dir="t"/>
            </a:scene3d>
            <a:sp3d prstMaterial="matte">
              <a:bevelT w="114300" prst="artDeco"/>
            </a:sp3d>
          </c:spPr>
          <c:dLbls>
            <c:dLbl>
              <c:idx val="0"/>
              <c:layout>
                <c:manualLayout>
                  <c:x val="1.8300646060152928E-2"/>
                  <c:y val="-2.5396647642511191E-2"/>
                </c:manualLayout>
              </c:layout>
              <c:showVal val="1"/>
            </c:dLbl>
            <c:dLbl>
              <c:idx val="1"/>
              <c:layout>
                <c:manualLayout>
                  <c:x val="5.2287560171865475E-3"/>
                  <c:y val="-2.5174643440113671E-2"/>
                </c:manualLayout>
              </c:layout>
              <c:showVal val="1"/>
            </c:dLbl>
            <c:dLbl>
              <c:idx val="2"/>
              <c:layout>
                <c:manualLayout>
                  <c:x val="2.2357460817266916E-2"/>
                  <c:y val="-2.0952648165437439E-2"/>
                </c:manualLayout>
              </c:layout>
              <c:showVal val="1"/>
            </c:dLbl>
            <c:dLbl>
              <c:idx val="3"/>
              <c:layout>
                <c:manualLayout>
                  <c:x val="1.8300646060152928E-2"/>
                  <c:y val="-8.4655492141706857E-3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Calibri" pitchFamily="34" charset="0"/>
                    <a:cs typeface="Calibri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2024 9мес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</c:strCache>
            </c:strRef>
          </c:cat>
          <c:val>
            <c:numRef>
              <c:f>Лист1!$B$2:$B$5</c:f>
              <c:numCache>
                <c:formatCode>#,##0.0_р_.</c:formatCode>
                <c:ptCount val="4"/>
                <c:pt idx="0">
                  <c:v>6059.2</c:v>
                </c:pt>
                <c:pt idx="1">
                  <c:v>4500</c:v>
                </c:pt>
                <c:pt idx="2">
                  <c:v>4500</c:v>
                </c:pt>
                <c:pt idx="3">
                  <c:v>4500</c:v>
                </c:pt>
              </c:numCache>
            </c:numRef>
          </c:val>
          <c:shape val="cylinder"/>
        </c:ser>
        <c:shape val="box"/>
        <c:axId val="157894912"/>
        <c:axId val="157937664"/>
        <c:axId val="0"/>
      </c:bar3DChart>
      <c:catAx>
        <c:axId val="1578949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latin typeface="+mj-lt"/>
              </a:defRPr>
            </a:pPr>
            <a:endParaRPr lang="ru-RU"/>
          </a:p>
        </c:txPr>
        <c:crossAx val="157937664"/>
        <c:crosses val="autoZero"/>
        <c:auto val="1"/>
        <c:lblAlgn val="ctr"/>
        <c:lblOffset val="100"/>
      </c:catAx>
      <c:valAx>
        <c:axId val="157937664"/>
        <c:scaling>
          <c:orientation val="minMax"/>
        </c:scaling>
        <c:delete val="1"/>
        <c:axPos val="l"/>
        <c:numFmt formatCode="#,##0.0_р_." sourceLinked="1"/>
        <c:tickLblPos val="none"/>
        <c:crossAx val="15789491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"/>
  <c:chart>
    <c:title>
      <c:tx>
        <c:rich>
          <a:bodyPr/>
          <a:lstStyle/>
          <a:p>
            <a:pPr>
              <a:defRPr sz="1600" b="1">
                <a:solidFill>
                  <a:srgbClr val="00B050"/>
                </a:solidFill>
              </a:defRPr>
            </a:pPr>
            <a:r>
              <a:rPr lang="ru-RU" sz="1600" b="1" dirty="0" smtClean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Штрафы и санкции</a:t>
            </a:r>
            <a:endParaRPr lang="ru-RU" sz="1600" b="1" baseline="0" dirty="0" smtClean="0">
              <a:solidFill>
                <a:srgbClr val="00B050"/>
              </a:solidFill>
              <a:latin typeface="Tahoma" pitchFamily="34" charset="0"/>
              <a:cs typeface="Tahoma" pitchFamily="34" charset="0"/>
            </a:endParaRPr>
          </a:p>
        </c:rich>
      </c:tx>
      <c:layout>
        <c:manualLayout>
          <c:xMode val="edge"/>
          <c:yMode val="edge"/>
          <c:x val="0.16882663233578218"/>
          <c:y val="2.5468934458484551E-2"/>
        </c:manualLayout>
      </c:layout>
    </c:title>
    <c:view3D>
      <c:depthPercent val="100"/>
      <c:rAngAx val="1"/>
    </c:view3D>
    <c:floor>
      <c:spPr>
        <a:noFill/>
        <a:ln w="10000">
          <a:noFill/>
        </a:ln>
      </c:spPr>
    </c:floor>
    <c:plotArea>
      <c:layout>
        <c:manualLayout>
          <c:layoutTarget val="inner"/>
          <c:xMode val="edge"/>
          <c:yMode val="edge"/>
          <c:x val="1.3675212202682582E-2"/>
          <c:y val="0.15802557380747492"/>
          <c:w val="0.98392296357691522"/>
          <c:h val="0.7081326660229619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АКЦИЗЫ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sunset" dir="t"/>
            </a:scene3d>
            <a:sp3d prstMaterial="matte">
              <a:bevelT w="114300" prst="artDeco"/>
            </a:sp3d>
          </c:spPr>
          <c:dLbls>
            <c:dLbl>
              <c:idx val="0"/>
              <c:layout>
                <c:manualLayout>
                  <c:x val="2.9239766081871846E-3"/>
                  <c:y val="-2.0671689941578874E-2"/>
                </c:manualLayout>
              </c:layout>
              <c:showVal val="1"/>
            </c:dLbl>
            <c:dLbl>
              <c:idx val="1"/>
              <c:layout>
                <c:manualLayout>
                  <c:x val="1.461988304093568E-2"/>
                  <c:y val="-1.6537351953263103E-2"/>
                </c:manualLayout>
              </c:layout>
              <c:showVal val="1"/>
            </c:dLbl>
            <c:dLbl>
              <c:idx val="2"/>
              <c:layout>
                <c:manualLayout>
                  <c:x val="8.771929824561403E-3"/>
                  <c:y val="-1.6537351953263103E-2"/>
                </c:manualLayout>
              </c:layout>
              <c:showVal val="1"/>
            </c:dLbl>
            <c:dLbl>
              <c:idx val="3"/>
              <c:layout>
                <c:manualLayout>
                  <c:x val="1.7543859649123261E-2"/>
                  <c:y val="-2.0671689941578874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Calibri" pitchFamily="34" charset="0"/>
                    <a:cs typeface="Calibri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2024 9мес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</c:strCache>
            </c:strRef>
          </c:cat>
          <c:val>
            <c:numRef>
              <c:f>Лист1!$B$2:$B$5</c:f>
              <c:numCache>
                <c:formatCode>#,##0.0_р_.</c:formatCode>
                <c:ptCount val="4"/>
                <c:pt idx="0">
                  <c:v>7055</c:v>
                </c:pt>
                <c:pt idx="1">
                  <c:v>2054</c:v>
                </c:pt>
                <c:pt idx="2">
                  <c:v>2052.5</c:v>
                </c:pt>
                <c:pt idx="3">
                  <c:v>2051.6999999999998</c:v>
                </c:pt>
              </c:numCache>
            </c:numRef>
          </c:val>
          <c:shape val="cylinder"/>
        </c:ser>
        <c:shape val="box"/>
        <c:axId val="158016256"/>
        <c:axId val="158017792"/>
        <c:axId val="0"/>
      </c:bar3DChart>
      <c:catAx>
        <c:axId val="15801625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latin typeface="+mj-lt"/>
              </a:defRPr>
            </a:pPr>
            <a:endParaRPr lang="ru-RU"/>
          </a:p>
        </c:txPr>
        <c:crossAx val="158017792"/>
        <c:crosses val="autoZero"/>
        <c:auto val="1"/>
        <c:lblAlgn val="ctr"/>
        <c:lblOffset val="100"/>
      </c:catAx>
      <c:valAx>
        <c:axId val="158017792"/>
        <c:scaling>
          <c:orientation val="minMax"/>
        </c:scaling>
        <c:delete val="1"/>
        <c:axPos val="l"/>
        <c:numFmt formatCode="#,##0.0_р_." sourceLinked="1"/>
        <c:tickLblPos val="none"/>
        <c:crossAx val="15801625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307403882210677E-6"/>
          <c:y val="2.1865236684013953E-2"/>
          <c:w val="0.9999976925961187"/>
          <c:h val="0.97813469813422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B0F0"/>
            </a:solidFill>
          </c:spPr>
          <c:dPt>
            <c:idx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372-4BD8-85CB-2A209E1FEBF4}"/>
              </c:ext>
            </c:extLst>
          </c:dPt>
          <c:dPt>
            <c:idx val="1"/>
            <c:explosion val="1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2"/>
            <c:explosion val="4"/>
            <c:spPr>
              <a:solidFill>
                <a:schemeClr val="bg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372-4BD8-85CB-2A209E1FEBF4}"/>
              </c:ext>
            </c:extLst>
          </c:dPt>
          <c:dLbls>
            <c:dLbl>
              <c:idx val="0"/>
              <c:layout>
                <c:manualLayout>
                  <c:x val="-0.11732543047503689"/>
                  <c:y val="0.1025230717662652"/>
                </c:manualLayout>
              </c:layout>
              <c:showVal val="1"/>
            </c:dLbl>
            <c:txPr>
              <a:bodyPr/>
              <a:lstStyle/>
              <a:p>
                <a:pPr>
                  <a:defRPr sz="2000">
                    <a:latin typeface="+mj-lt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субсидии </c:v>
                </c:pt>
                <c:pt idx="2">
                  <c:v>субвенции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10.8</c:v>
                </c:pt>
                <c:pt idx="1">
                  <c:v>18.399999999999999</c:v>
                </c:pt>
                <c:pt idx="2">
                  <c:v>70.8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372-4BD8-85CB-2A209E1FEBF4}"/>
            </c:ext>
          </c:extLst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8522033241086269E-2"/>
          <c:y val="2.1865236684013668E-2"/>
          <c:w val="0.96418674196019327"/>
          <c:h val="0.9635579388599774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898C-4D7B-96A4-3A3CC1F3A513}"/>
              </c:ext>
            </c:extLst>
          </c:dPt>
          <c:dPt>
            <c:idx val="1"/>
            <c:explosion val="14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98C-4D7B-96A4-3A3CC1F3A513}"/>
              </c:ext>
            </c:extLst>
          </c:dPt>
          <c:dPt>
            <c:idx val="2"/>
            <c:explosion val="19"/>
            <c:spPr>
              <a:solidFill>
                <a:schemeClr val="bg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898C-4D7B-96A4-3A3CC1F3A513}"/>
              </c:ext>
            </c:extLst>
          </c:dPt>
          <c:dLbls>
            <c:dLbl>
              <c:idx val="0"/>
              <c:layout>
                <c:manualLayout>
                  <c:x val="-7.8278600026195522E-2"/>
                  <c:y val="2.814704457753609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0,02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0.11977767569450136"/>
                  <c:y val="-1.4672377261990301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>
                    <a:latin typeface="+mj-lt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субсидии </c:v>
                </c:pt>
                <c:pt idx="2">
                  <c:v>субвенции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0.1</c:v>
                </c:pt>
                <c:pt idx="1">
                  <c:v>19</c:v>
                </c:pt>
                <c:pt idx="2">
                  <c:v>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98C-4D7B-96A4-3A3CC1F3A513}"/>
            </c:ext>
          </c:extLst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1980509280671596E-2"/>
          <c:y val="2.1865236684013932E-2"/>
          <c:w val="0.9780196196528923"/>
          <c:h val="0.97813476331598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8A0-499C-9A3C-A4B9AD60FC50}"/>
              </c:ext>
            </c:extLst>
          </c:dPt>
          <c:dPt>
            <c:idx val="1"/>
            <c:explosion val="16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D8A0-499C-9A3C-A4B9AD60FC50}"/>
              </c:ext>
            </c:extLst>
          </c:dPt>
          <c:dPt>
            <c:idx val="2"/>
            <c:spPr>
              <a:solidFill>
                <a:schemeClr val="bg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D8A0-499C-9A3C-A4B9AD60FC50}"/>
              </c:ext>
            </c:extLst>
          </c:dPt>
          <c:dLbls>
            <c:dLbl>
              <c:idx val="0"/>
              <c:layout>
                <c:manualLayout>
                  <c:x val="-8.7164737374883297E-2"/>
                  <c:y val="1.2400343875323376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0,</a:t>
                    </a:r>
                    <a:r>
                      <a:rPr lang="ru-RU" smtClean="0"/>
                      <a:t>01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>
                <c:manualLayout>
                  <c:x val="-0.14950493267477091"/>
                  <c:y val="3.2898285903177871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0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02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>
                    <a:latin typeface="+mj-lt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субсидии </c:v>
                </c:pt>
                <c:pt idx="2">
                  <c:v>субвенции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0.1</c:v>
                </c:pt>
                <c:pt idx="1">
                  <c:v>18.899999999999999</c:v>
                </c:pt>
                <c:pt idx="2">
                  <c:v>81.099999999999994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8A0-499C-9A3C-A4B9AD60FC50}"/>
            </c:ext>
          </c:extLst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2"/>
  <c:chart>
    <c:autoTitleDeleted val="1"/>
    <c:view3D>
      <c:rotX val="10"/>
      <c:depthPercent val="100"/>
      <c:rAngAx val="1"/>
    </c:view3D>
    <c:floor>
      <c:spPr>
        <a:noFill/>
        <a:ln w="25400">
          <a:noFill/>
        </a:ln>
      </c:spPr>
    </c:floor>
    <c:sideWall>
      <c:spPr>
        <a:noFill/>
        <a:ln w="25400">
          <a:noFill/>
        </a:ln>
        <a:scene3d>
          <a:camera prst="orthographicFront"/>
          <a:lightRig rig="threePt" dir="t"/>
        </a:scene3d>
        <a:sp3d/>
      </c:spPr>
    </c:sideWall>
    <c:backWall>
      <c:spPr>
        <a:noFill/>
        <a:ln w="25400">
          <a:noFill/>
        </a:ln>
        <a:scene3d>
          <a:camera prst="orthographicFront"/>
          <a:lightRig rig="threePt" dir="t"/>
        </a:scene3d>
        <a:sp3d/>
      </c:spPr>
    </c:backWall>
    <c:plotArea>
      <c:layout>
        <c:manualLayout>
          <c:layoutTarget val="inner"/>
          <c:xMode val="edge"/>
          <c:yMode val="edge"/>
          <c:x val="1.5217014561168859E-2"/>
          <c:y val="2.3218997361477582E-2"/>
          <c:w val="0.96956597087765595"/>
          <c:h val="0.83587293540814511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/>
              <a:lightRig rig="flat" dir="tl">
                <a:rot lat="0" lon="0" rev="6360000"/>
              </a:lightRig>
            </a:scene3d>
            <a:sp3d prstMaterial="plastic">
              <a:contourClr>
                <a:srgbClr val="000000"/>
              </a:contourClr>
            </a:sp3d>
          </c:spPr>
          <c:dPt>
            <c:idx val="2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flat" dir="tl">
                  <a:rot lat="0" lon="0" rev="6360000"/>
                </a:lightRig>
              </a:scene3d>
              <a:sp3d prstMaterial="plastic"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967-4733-8E80-79878B0CF0B5}"/>
              </c:ext>
            </c:extLst>
          </c:dPt>
          <c:dLbls>
            <c:dLbl>
              <c:idx val="0"/>
              <c:layout>
                <c:manualLayout>
                  <c:x val="1.9444335083114678E-2"/>
                  <c:y val="1.8997361477572562E-2"/>
                </c:manualLayout>
              </c:layout>
              <c:showVal val="1"/>
            </c:dLbl>
            <c:dLbl>
              <c:idx val="1"/>
              <c:layout>
                <c:manualLayout>
                  <c:x val="1.3888888888889049E-2"/>
                  <c:y val="1.6886543535620063E-2"/>
                </c:manualLayout>
              </c:layout>
              <c:showVal val="1"/>
            </c:dLbl>
            <c:dLbl>
              <c:idx val="2"/>
              <c:layout>
                <c:manualLayout>
                  <c:x val="1.6666666666666701E-2"/>
                  <c:y val="1.6886543535620063E-2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>
                    <a:latin typeface="+mj-lt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Лист1!$B$2:$B$4</c:f>
              <c:numCache>
                <c:formatCode>_-* #,##0.0_р_._-;\-* #,##0.0_р_._-;_-* "-"?_р_._-;_-@_-</c:formatCode>
                <c:ptCount val="3"/>
                <c:pt idx="0">
                  <c:v>19328.8</c:v>
                </c:pt>
                <c:pt idx="1">
                  <c:v>19289.8</c:v>
                </c:pt>
                <c:pt idx="2">
                  <c:v>19289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4-6967-4733-8E80-79878B0CF0B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flat" dir="tl">
                <a:rot lat="0" lon="0" rev="6360000"/>
              </a:lightRig>
            </a:scene3d>
            <a:sp3d prstMaterial="plastic">
              <a:contourClr>
                <a:srgbClr val="000000"/>
              </a:contourClr>
            </a:sp3d>
          </c:spPr>
          <c:dLbls>
            <c:dLbl>
              <c:idx val="0"/>
              <c:layout>
                <c:manualLayout>
                  <c:x val="2.6388888888888913E-2"/>
                  <c:y val="0.13509218207882387"/>
                </c:manualLayout>
              </c:layout>
              <c:showVal val="1"/>
            </c:dLbl>
            <c:dLbl>
              <c:idx val="1"/>
              <c:layout>
                <c:manualLayout>
                  <c:x val="2.3611111111111211E-2"/>
                  <c:y val="0.13509218207882387"/>
                </c:manualLayout>
              </c:layout>
              <c:showVal val="1"/>
            </c:dLbl>
            <c:dLbl>
              <c:idx val="2"/>
              <c:layout>
                <c:manualLayout>
                  <c:x val="2.5000000000000001E-2"/>
                  <c:y val="0.10343007915567302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>
                    <a:latin typeface="+mj-lt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Лист1!$C$2:$C$4</c:f>
              <c:numCache>
                <c:formatCode>_-* #,##0.0_р_._-;\-* #,##0.0_р_._-;_-* "-"?_р_._-;_-@_-</c:formatCode>
                <c:ptCount val="3"/>
                <c:pt idx="0">
                  <c:v>514297.1</c:v>
                </c:pt>
                <c:pt idx="1">
                  <c:v>536937.30000000005</c:v>
                </c:pt>
                <c:pt idx="2">
                  <c:v>508885.8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8-6967-4733-8E80-79878B0CF0B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flat" dir="tl">
                <a:rot lat="0" lon="0" rev="6360000"/>
              </a:lightRig>
            </a:scene3d>
            <a:sp3d prstMaterial="plastic">
              <a:contourClr>
                <a:srgbClr val="000000"/>
              </a:contourClr>
            </a:sp3d>
          </c:spPr>
          <c:dLbls>
            <c:dLbl>
              <c:idx val="0"/>
              <c:layout>
                <c:manualLayout>
                  <c:x val="5.5334598404250404E-3"/>
                  <c:y val="0.23430079155672956"/>
                </c:manualLayout>
              </c:layout>
              <c:showVal val="1"/>
            </c:dLbl>
            <c:dLbl>
              <c:idx val="1"/>
              <c:layout>
                <c:manualLayout>
                  <c:x val="1.5244641294838213E-2"/>
                  <c:y val="0.19630606860158312"/>
                </c:manualLayout>
              </c:layout>
              <c:showVal val="1"/>
            </c:dLbl>
            <c:dLbl>
              <c:idx val="2"/>
              <c:layout>
                <c:manualLayout>
                  <c:x val="2.4928040244969477E-2"/>
                  <c:y val="0.17519788918205861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>
                    <a:latin typeface="+mj-lt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Лист1!$D$2:$D$4</c:f>
              <c:numCache>
                <c:formatCode>_-* #,##0.0_р_._-;\-* #,##0.0_р_._-;_-* "-"?_р_._-;_-@_-</c:formatCode>
                <c:ptCount val="3"/>
                <c:pt idx="0">
                  <c:v>1243782.3</c:v>
                </c:pt>
                <c:pt idx="1">
                  <c:v>1085803.2</c:v>
                </c:pt>
                <c:pt idx="2">
                  <c:v>1085104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C-6967-4733-8E80-79878B0CF0B5}"/>
            </c:ext>
          </c:extLst>
        </c:ser>
        <c:dLbls>
          <c:showVal val="1"/>
        </c:dLbls>
        <c:gapWidth val="80"/>
        <c:gapDepth val="66"/>
        <c:shape val="box"/>
        <c:axId val="116324992"/>
        <c:axId val="148644224"/>
        <c:axId val="145582272"/>
      </c:bar3DChart>
      <c:catAx>
        <c:axId val="116324992"/>
        <c:scaling>
          <c:orientation val="minMax"/>
        </c:scaling>
        <c:axPos val="b"/>
        <c:numFmt formatCode="General" sourceLinked="1"/>
        <c:majorTickMark val="none"/>
        <c:tickLblPos val="none"/>
        <c:crossAx val="148644224"/>
        <c:crosses val="autoZero"/>
        <c:auto val="1"/>
        <c:lblAlgn val="ctr"/>
        <c:lblOffset val="100"/>
      </c:catAx>
      <c:valAx>
        <c:axId val="148644224"/>
        <c:scaling>
          <c:orientation val="minMax"/>
        </c:scaling>
        <c:axPos val="l"/>
        <c:numFmt formatCode="_-* #,##0.0_р_._-;\-* #,##0.0_р_._-;_-* &quot;-&quot;?_р_._-;_-@_-" sourceLinked="1"/>
        <c:majorTickMark val="none"/>
        <c:tickLblPos val="none"/>
        <c:crossAx val="116324992"/>
        <c:crosses val="autoZero"/>
        <c:crossBetween val="between"/>
      </c:valAx>
      <c:serAx>
        <c:axId val="145582272"/>
        <c:scaling>
          <c:orientation val="minMax"/>
        </c:scaling>
        <c:delete val="1"/>
        <c:axPos val="b"/>
        <c:majorTickMark val="none"/>
        <c:tickLblPos val="none"/>
        <c:crossAx val="148644224"/>
        <c:crosses val="autoZero"/>
      </c:serAx>
    </c:plotArea>
    <c:legend>
      <c:legendPos val="b"/>
      <c:layout>
        <c:manualLayout>
          <c:xMode val="edge"/>
          <c:yMode val="edge"/>
          <c:x val="0"/>
          <c:y val="0.89339505121226559"/>
          <c:w val="1"/>
          <c:h val="0.10660494878773438"/>
        </c:manualLayout>
      </c:layout>
      <c:txPr>
        <a:bodyPr/>
        <a:lstStyle/>
        <a:p>
          <a:pPr>
            <a:defRPr sz="2100" b="1">
              <a:latin typeface="+mj-lt"/>
            </a:defRPr>
          </a:pPr>
          <a:endParaRPr lang="ru-RU"/>
        </a:p>
      </c:txPr>
    </c:legend>
    <c:plotVisOnly val="1"/>
    <c:dispBlanksAs val="gap"/>
  </c:chart>
  <c:spPr>
    <a:effectLst/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160"/>
      <c:depthPercent val="100"/>
      <c:rAngAx val="1"/>
    </c:view3D>
    <c:plotArea>
      <c:layout>
        <c:manualLayout>
          <c:layoutTarget val="inner"/>
          <c:xMode val="edge"/>
          <c:yMode val="edge"/>
          <c:x val="6.0079600390506194E-4"/>
          <c:y val="6.2527679865141503E-2"/>
          <c:w val="0.99939920399609494"/>
          <c:h val="0.8715252182744471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25"/>
          <c:dPt>
            <c:idx val="0"/>
            <c:spPr>
              <a:solidFill>
                <a:schemeClr val="accent1"/>
              </a:solidFill>
            </c:spPr>
          </c:dPt>
          <c:dPt>
            <c:idx val="3"/>
            <c:spPr>
              <a:solidFill>
                <a:schemeClr val="bg2">
                  <a:lumMod val="75000"/>
                </a:schemeClr>
              </a:solidFill>
            </c:spPr>
          </c:dPt>
          <c:dPt>
            <c:idx val="6"/>
            <c:spPr>
              <a:solidFill>
                <a:srgbClr val="FEB80A">
                  <a:lumMod val="40000"/>
                  <a:lumOff val="60000"/>
                </a:srgbClr>
              </a:solidFill>
            </c:spPr>
          </c:dPt>
          <c:dPt>
            <c:idx val="9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-6.7186602788800232E-2"/>
                  <c:y val="-9.6845468750048763E-3"/>
                </c:manualLayout>
              </c:layout>
              <c:showVal val="1"/>
            </c:dLbl>
            <c:dLbl>
              <c:idx val="4"/>
              <c:layout>
                <c:manualLayout>
                  <c:x val="0.13518853398011102"/>
                  <c:y val="-0.19628712894386388"/>
                </c:manualLayout>
              </c:layout>
              <c:showVal val="1"/>
            </c:dLbl>
            <c:dLbl>
              <c:idx val="5"/>
              <c:layout>
                <c:manualLayout>
                  <c:x val="9.4541242075973767E-2"/>
                  <c:y val="0.17497695747888845"/>
                </c:manualLayout>
              </c:layout>
              <c:spPr/>
              <c:txPr>
                <a:bodyPr/>
                <a:lstStyle/>
                <a:p>
                  <a:pPr>
                    <a:defRPr sz="1000" b="1">
                      <a:latin typeface="+mj-lt"/>
                    </a:defRPr>
                  </a:pPr>
                  <a:endParaRPr lang="ru-RU"/>
                </a:p>
              </c:txPr>
              <c:showVal val="1"/>
            </c:dLbl>
            <c:dLbl>
              <c:idx val="6"/>
              <c:layout>
                <c:manualLayout>
                  <c:x val="-7.181403427578904E-3"/>
                  <c:y val="6.6545058977344446E-2"/>
                </c:manualLayout>
              </c:layout>
              <c:showVal val="1"/>
            </c:dLbl>
            <c:dLbl>
              <c:idx val="7"/>
              <c:layout>
                <c:manualLayout>
                  <c:x val="-1.1313752881788808E-2"/>
                  <c:y val="-0.17085838873751871"/>
                </c:manualLayout>
              </c:layout>
              <c:showVal val="1"/>
            </c:dLbl>
            <c:dLbl>
              <c:idx val="8"/>
              <c:delete val="1"/>
            </c:dLbl>
            <c:txPr>
              <a:bodyPr/>
              <a:lstStyle/>
              <a:p>
                <a:pPr>
                  <a:defRPr sz="1200" b="1">
                    <a:latin typeface="+mj-lt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Лист1!$A$2:$A$11</c:f>
              <c:strCache>
                <c:ptCount val="10"/>
                <c:pt idx="0">
                  <c:v>МБТ</c:v>
                </c:pt>
                <c:pt idx="1">
                  <c:v>обслуж долга</c:v>
                </c:pt>
                <c:pt idx="2">
                  <c:v>спорт</c:v>
                </c:pt>
                <c:pt idx="3">
                  <c:v>соцпол</c:v>
                </c:pt>
                <c:pt idx="4">
                  <c:v>культура</c:v>
                </c:pt>
                <c:pt idx="5">
                  <c:v>образ</c:v>
                </c:pt>
                <c:pt idx="6">
                  <c:v>жкх</c:v>
                </c:pt>
                <c:pt idx="7">
                  <c:v>нацэконом</c:v>
                </c:pt>
                <c:pt idx="8">
                  <c:v>нацбезоп</c:v>
                </c:pt>
                <c:pt idx="9">
                  <c:v>общегос</c:v>
                </c:pt>
              </c:strCache>
            </c:strRef>
          </c:cat>
          <c:val>
            <c:numRef>
              <c:f>Лист1!$B$2:$B$11</c:f>
              <c:numCache>
                <c:formatCode>#,##0.0\ _₽</c:formatCode>
                <c:ptCount val="10"/>
                <c:pt idx="0" formatCode="#,##0.0">
                  <c:v>19737.7</c:v>
                </c:pt>
                <c:pt idx="1">
                  <c:v>400</c:v>
                </c:pt>
                <c:pt idx="2" formatCode="#,##0.0">
                  <c:v>14058.3</c:v>
                </c:pt>
                <c:pt idx="3" formatCode="#,##0.0">
                  <c:v>65363.199999999997</c:v>
                </c:pt>
                <c:pt idx="4" formatCode="#,##0.0">
                  <c:v>182917.7</c:v>
                </c:pt>
                <c:pt idx="5" formatCode="#,##0.0">
                  <c:v>1109686.6000000001</c:v>
                </c:pt>
                <c:pt idx="6" formatCode="#,##0.0">
                  <c:v>52374.1</c:v>
                </c:pt>
                <c:pt idx="7" formatCode="#,##0.0">
                  <c:v>86267.7</c:v>
                </c:pt>
                <c:pt idx="8" formatCode="#,##0.0">
                  <c:v>775.4</c:v>
                </c:pt>
                <c:pt idx="9" formatCode="#,##0.0">
                  <c:v>271827.8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Лист1!$A$2:$A$11</c:f>
              <c:strCache>
                <c:ptCount val="10"/>
                <c:pt idx="0">
                  <c:v>МБТ</c:v>
                </c:pt>
                <c:pt idx="1">
                  <c:v>обслуж долга</c:v>
                </c:pt>
                <c:pt idx="2">
                  <c:v>спорт</c:v>
                </c:pt>
                <c:pt idx="3">
                  <c:v>соцпол</c:v>
                </c:pt>
                <c:pt idx="4">
                  <c:v>культура</c:v>
                </c:pt>
                <c:pt idx="5">
                  <c:v>образ</c:v>
                </c:pt>
                <c:pt idx="6">
                  <c:v>жкх</c:v>
                </c:pt>
                <c:pt idx="7">
                  <c:v>нацэконом</c:v>
                </c:pt>
                <c:pt idx="8">
                  <c:v>нацбезоп</c:v>
                </c:pt>
                <c:pt idx="9">
                  <c:v>общегос</c:v>
                </c:pt>
              </c:strCache>
            </c:strRef>
          </c:cat>
          <c:val>
            <c:numRef>
              <c:f>Лист1!$C$2:$C$11</c:f>
              <c:numCache>
                <c:formatCode>0.00</c:formatCode>
                <c:ptCount val="10"/>
                <c:pt idx="0">
                  <c:v>7091800</c:v>
                </c:pt>
                <c:pt idx="1">
                  <c:v>400000</c:v>
                </c:pt>
                <c:pt idx="2">
                  <c:v>13706300</c:v>
                </c:pt>
                <c:pt idx="3">
                  <c:v>58302715</c:v>
                </c:pt>
                <c:pt idx="4">
                  <c:v>154816635.10999998</c:v>
                </c:pt>
                <c:pt idx="5">
                  <c:v>1019105943.4599994</c:v>
                </c:pt>
                <c:pt idx="6">
                  <c:v>39728896</c:v>
                </c:pt>
                <c:pt idx="7">
                  <c:v>79333680.480000004</c:v>
                </c:pt>
                <c:pt idx="8">
                  <c:v>330000</c:v>
                </c:pt>
                <c:pt idx="9">
                  <c:v>149063590.09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Лист1!$A$2:$A$11</c:f>
              <c:strCache>
                <c:ptCount val="10"/>
                <c:pt idx="0">
                  <c:v>МБТ</c:v>
                </c:pt>
                <c:pt idx="1">
                  <c:v>обслуж долга</c:v>
                </c:pt>
                <c:pt idx="2">
                  <c:v>спорт</c:v>
                </c:pt>
                <c:pt idx="3">
                  <c:v>соцпол</c:v>
                </c:pt>
                <c:pt idx="4">
                  <c:v>культура</c:v>
                </c:pt>
                <c:pt idx="5">
                  <c:v>образ</c:v>
                </c:pt>
                <c:pt idx="6">
                  <c:v>жкх</c:v>
                </c:pt>
                <c:pt idx="7">
                  <c:v>нацэконом</c:v>
                </c:pt>
                <c:pt idx="8">
                  <c:v>нацбезоп</c:v>
                </c:pt>
                <c:pt idx="9">
                  <c:v>общегос</c:v>
                </c:pt>
              </c:strCache>
            </c:strRef>
          </c:cat>
          <c:val>
            <c:numRef>
              <c:f>Лист1!$D$2:$D$11</c:f>
              <c:numCache>
                <c:formatCode>0.00</c:formatCode>
                <c:ptCount val="10"/>
                <c:pt idx="0">
                  <c:v>3512500</c:v>
                </c:pt>
                <c:pt idx="1">
                  <c:v>400000</c:v>
                </c:pt>
                <c:pt idx="2">
                  <c:v>13980300</c:v>
                </c:pt>
                <c:pt idx="3">
                  <c:v>57062613</c:v>
                </c:pt>
                <c:pt idx="4">
                  <c:v>161470135.10999998</c:v>
                </c:pt>
                <c:pt idx="5">
                  <c:v>1044984993.4599994</c:v>
                </c:pt>
                <c:pt idx="6">
                  <c:v>8103425.9200000009</c:v>
                </c:pt>
                <c:pt idx="7">
                  <c:v>80526907.480000004</c:v>
                </c:pt>
                <c:pt idx="8">
                  <c:v>660000</c:v>
                </c:pt>
                <c:pt idx="9">
                  <c:v>152029463.09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190"/>
      <c:depthPercent val="100"/>
      <c:rAngAx val="1"/>
    </c:view3D>
    <c:plotArea>
      <c:layout>
        <c:manualLayout>
          <c:layoutTarget val="inner"/>
          <c:xMode val="edge"/>
          <c:yMode val="edge"/>
          <c:x val="6.0079600390506194E-4"/>
          <c:y val="6.2527679865141517E-2"/>
          <c:w val="0.99939920399609494"/>
          <c:h val="0.871525218274447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25"/>
          <c:dPt>
            <c:idx val="0"/>
            <c:spPr>
              <a:solidFill>
                <a:srgbClr val="7FD13B"/>
              </a:solidFill>
            </c:spPr>
          </c:dPt>
          <c:dPt>
            <c:idx val="3"/>
            <c:spPr>
              <a:solidFill>
                <a:srgbClr val="D6ECFF">
                  <a:lumMod val="75000"/>
                </a:srgbClr>
              </a:solidFill>
            </c:spPr>
          </c:dPt>
          <c:dPt>
            <c:idx val="6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9"/>
            <c:spPr>
              <a:solidFill>
                <a:srgbClr val="738AC8">
                  <a:lumMod val="40000"/>
                  <a:lumOff val="60000"/>
                </a:srgbClr>
              </a:solidFill>
            </c:spPr>
          </c:dPt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0.10333578378026942"/>
                  <c:y val="-0.18351017174546674"/>
                </c:manualLayout>
              </c:layout>
              <c:showVal val="1"/>
            </c:dLbl>
            <c:dLbl>
              <c:idx val="4"/>
              <c:layout>
                <c:manualLayout>
                  <c:x val="7.713839429800258E-2"/>
                  <c:y val="-0.1804847654951045"/>
                </c:manualLayout>
              </c:layout>
              <c:showVal val="1"/>
            </c:dLbl>
            <c:dLbl>
              <c:idx val="5"/>
              <c:layout>
                <c:manualLayout>
                  <c:x val="-0.11260420127717048"/>
                  <c:y val="0.15522400316793844"/>
                </c:manualLayout>
              </c:layout>
              <c:spPr/>
              <c:txPr>
                <a:bodyPr/>
                <a:lstStyle/>
                <a:p>
                  <a:pPr>
                    <a:defRPr sz="1000" b="1">
                      <a:latin typeface="+mj-lt"/>
                    </a:defRPr>
                  </a:pPr>
                  <a:endParaRPr lang="ru-RU"/>
                </a:p>
              </c:txPr>
              <c:showVal val="1"/>
            </c:dLbl>
            <c:dLbl>
              <c:idx val="6"/>
              <c:layout>
                <c:manualLayout>
                  <c:x val="-4.0938338410567693E-4"/>
                  <c:y val="-0.14988386196075587"/>
                </c:manualLayout>
              </c:layout>
              <c:showVal val="1"/>
            </c:dLbl>
            <c:dLbl>
              <c:idx val="7"/>
              <c:layout>
                <c:manualLayout>
                  <c:x val="-0.12015750744391018"/>
                  <c:y val="-0.17085851884613495"/>
                </c:manualLayout>
              </c:layout>
              <c:showVal val="1"/>
            </c:dLbl>
            <c:dLbl>
              <c:idx val="8"/>
              <c:delete val="1"/>
            </c:dLbl>
            <c:dLbl>
              <c:idx val="10"/>
              <c:delete val="1"/>
            </c:dLbl>
            <c:txPr>
              <a:bodyPr/>
              <a:lstStyle/>
              <a:p>
                <a:pPr>
                  <a:defRPr sz="1200" b="1">
                    <a:latin typeface="+mj-lt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МБТ</c:v>
                </c:pt>
                <c:pt idx="1">
                  <c:v>обслуж долга</c:v>
                </c:pt>
                <c:pt idx="2">
                  <c:v>спорт</c:v>
                </c:pt>
                <c:pt idx="3">
                  <c:v>соцпол</c:v>
                </c:pt>
                <c:pt idx="4">
                  <c:v>культура</c:v>
                </c:pt>
                <c:pt idx="5">
                  <c:v>образ</c:v>
                </c:pt>
                <c:pt idx="6">
                  <c:v>жкх</c:v>
                </c:pt>
                <c:pt idx="7">
                  <c:v>нацэконом</c:v>
                </c:pt>
                <c:pt idx="8">
                  <c:v>нацбезоп</c:v>
                </c:pt>
                <c:pt idx="9">
                  <c:v>общегос</c:v>
                </c:pt>
                <c:pt idx="10">
                  <c:v>условно-утверж</c:v>
                </c:pt>
              </c:strCache>
            </c:strRef>
          </c:cat>
          <c:val>
            <c:numRef>
              <c:f>Лист1!$B$2:$B$12</c:f>
              <c:numCache>
                <c:formatCode>_-* #,##0.0\ _₽_-;\-* #,##0.0\ _₽_-;_-* "-"?\ _₽_-;_-@_-</c:formatCode>
                <c:ptCount val="11"/>
                <c:pt idx="0" formatCode="#,##0.0">
                  <c:v>7623.1</c:v>
                </c:pt>
                <c:pt idx="1">
                  <c:v>400</c:v>
                </c:pt>
                <c:pt idx="2" formatCode="#,##0.0">
                  <c:v>13586.3</c:v>
                </c:pt>
                <c:pt idx="3" formatCode="#,##0.0">
                  <c:v>64327.199999999997</c:v>
                </c:pt>
                <c:pt idx="4" formatCode="#,##0.0">
                  <c:v>179828.2</c:v>
                </c:pt>
                <c:pt idx="5" formatCode="#,##0.0">
                  <c:v>1091817.2</c:v>
                </c:pt>
                <c:pt idx="6" formatCode="#,##0.0">
                  <c:v>5024.3</c:v>
                </c:pt>
                <c:pt idx="7" formatCode="#,##0.0">
                  <c:v>87045.5</c:v>
                </c:pt>
                <c:pt idx="8">
                  <c:v>405</c:v>
                </c:pt>
                <c:pt idx="9" formatCode="#,##0.0">
                  <c:v>178064.2</c:v>
                </c:pt>
                <c:pt idx="10" formatCode="#,##0.0">
                  <c:v>13909.8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МБТ</c:v>
                </c:pt>
                <c:pt idx="1">
                  <c:v>обслуж долга</c:v>
                </c:pt>
                <c:pt idx="2">
                  <c:v>спорт</c:v>
                </c:pt>
                <c:pt idx="3">
                  <c:v>соцпол</c:v>
                </c:pt>
                <c:pt idx="4">
                  <c:v>культура</c:v>
                </c:pt>
                <c:pt idx="5">
                  <c:v>образ</c:v>
                </c:pt>
                <c:pt idx="6">
                  <c:v>жкх</c:v>
                </c:pt>
                <c:pt idx="7">
                  <c:v>нацэконом</c:v>
                </c:pt>
                <c:pt idx="8">
                  <c:v>нацбезоп</c:v>
                </c:pt>
                <c:pt idx="9">
                  <c:v>общегос</c:v>
                </c:pt>
                <c:pt idx="10">
                  <c:v>условно-утверж</c:v>
                </c:pt>
              </c:strCache>
            </c:strRef>
          </c:cat>
          <c:val>
            <c:numRef>
              <c:f>Лист1!$C$2:$C$12</c:f>
              <c:numCache>
                <c:formatCode>0.00</c:formatCode>
                <c:ptCount val="11"/>
                <c:pt idx="0">
                  <c:v>7091.8</c:v>
                </c:pt>
                <c:pt idx="1">
                  <c:v>400</c:v>
                </c:pt>
                <c:pt idx="2">
                  <c:v>13706.3</c:v>
                </c:pt>
                <c:pt idx="3">
                  <c:v>58302.715000000004</c:v>
                </c:pt>
                <c:pt idx="4">
                  <c:v>154816.63511</c:v>
                </c:pt>
                <c:pt idx="5">
                  <c:v>1019105.9434600004</c:v>
                </c:pt>
                <c:pt idx="6">
                  <c:v>39728.896000000001</c:v>
                </c:pt>
                <c:pt idx="7">
                  <c:v>79333.680479999995</c:v>
                </c:pt>
                <c:pt idx="8">
                  <c:v>330</c:v>
                </c:pt>
                <c:pt idx="9" formatCode="#,##0.0">
                  <c:v>178064.2</c:v>
                </c:pt>
                <c:pt idx="10">
                  <c:v>11736.14799999999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МБТ</c:v>
                </c:pt>
                <c:pt idx="1">
                  <c:v>обслуж долга</c:v>
                </c:pt>
                <c:pt idx="2">
                  <c:v>спорт</c:v>
                </c:pt>
                <c:pt idx="3">
                  <c:v>соцпол</c:v>
                </c:pt>
                <c:pt idx="4">
                  <c:v>культура</c:v>
                </c:pt>
                <c:pt idx="5">
                  <c:v>образ</c:v>
                </c:pt>
                <c:pt idx="6">
                  <c:v>жкх</c:v>
                </c:pt>
                <c:pt idx="7">
                  <c:v>нацэконом</c:v>
                </c:pt>
                <c:pt idx="8">
                  <c:v>нацбезоп</c:v>
                </c:pt>
                <c:pt idx="9">
                  <c:v>общегос</c:v>
                </c:pt>
                <c:pt idx="10">
                  <c:v>условно-утверж</c:v>
                </c:pt>
              </c:strCache>
            </c:strRef>
          </c:cat>
          <c:val>
            <c:numRef>
              <c:f>Лист1!$D$2:$D$12</c:f>
              <c:numCache>
                <c:formatCode>0.00</c:formatCode>
                <c:ptCount val="11"/>
                <c:pt idx="0">
                  <c:v>3512500</c:v>
                </c:pt>
                <c:pt idx="1">
                  <c:v>400000</c:v>
                </c:pt>
                <c:pt idx="2">
                  <c:v>13980300</c:v>
                </c:pt>
                <c:pt idx="3">
                  <c:v>57062613</c:v>
                </c:pt>
                <c:pt idx="4">
                  <c:v>161470135.10999998</c:v>
                </c:pt>
                <c:pt idx="5">
                  <c:v>1044984993.4599994</c:v>
                </c:pt>
                <c:pt idx="6">
                  <c:v>8103425.9200000009</c:v>
                </c:pt>
                <c:pt idx="7">
                  <c:v>80526907.480000004</c:v>
                </c:pt>
                <c:pt idx="8">
                  <c:v>660000</c:v>
                </c:pt>
                <c:pt idx="9">
                  <c:v>152029463.09</c:v>
                </c:pt>
                <c:pt idx="10">
                  <c:v>26440445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40"/>
      <c:rotY val="180"/>
      <c:depthPercent val="100"/>
      <c:rAngAx val="1"/>
    </c:view3D>
    <c:plotArea>
      <c:layout>
        <c:manualLayout>
          <c:layoutTarget val="inner"/>
          <c:xMode val="edge"/>
          <c:yMode val="edge"/>
          <c:x val="6.0086916054220775E-4"/>
          <c:y val="3.2687251007789643E-3"/>
          <c:w val="0.99939920399609494"/>
          <c:h val="0.871525218274447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25"/>
          <c:dPt>
            <c:idx val="0"/>
            <c:spPr>
              <a:solidFill>
                <a:srgbClr val="7FD13B"/>
              </a:solidFill>
            </c:spPr>
          </c:dPt>
          <c:dPt>
            <c:idx val="3"/>
            <c:spPr>
              <a:solidFill>
                <a:srgbClr val="D6ECFF">
                  <a:lumMod val="75000"/>
                </a:srgbClr>
              </a:solidFill>
            </c:spPr>
          </c:dPt>
          <c:dPt>
            <c:idx val="6"/>
            <c:spPr>
              <a:solidFill>
                <a:srgbClr val="FEB80A">
                  <a:lumMod val="40000"/>
                  <a:lumOff val="60000"/>
                </a:srgbClr>
              </a:solidFill>
            </c:spPr>
          </c:dPt>
          <c:dPt>
            <c:idx val="9"/>
            <c:spPr>
              <a:solidFill>
                <a:srgbClr val="738AC8">
                  <a:lumMod val="40000"/>
                  <a:lumOff val="60000"/>
                </a:srgbClr>
              </a:solidFill>
            </c:spPr>
          </c:dPt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0.10333578378026945"/>
                  <c:y val="-0.18351017174546677"/>
                </c:manualLayout>
              </c:layout>
              <c:showVal val="1"/>
            </c:dLbl>
            <c:dLbl>
              <c:idx val="4"/>
              <c:layout>
                <c:manualLayout>
                  <c:x val="0.13080723536269576"/>
                  <c:y val="-0.18048476549510448"/>
                </c:manualLayout>
              </c:layout>
              <c:showVal val="1"/>
            </c:dLbl>
            <c:dLbl>
              <c:idx val="5"/>
              <c:layout>
                <c:manualLayout>
                  <c:x val="1.150525780324348E-2"/>
                  <c:y val="0.13547104885698841"/>
                </c:manualLayout>
              </c:layout>
              <c:spPr/>
              <c:txPr>
                <a:bodyPr/>
                <a:lstStyle/>
                <a:p>
                  <a:pPr>
                    <a:defRPr sz="1000" b="1">
                      <a:latin typeface="+mj-lt"/>
                    </a:defRPr>
                  </a:pPr>
                  <a:endParaRPr lang="ru-RU"/>
                </a:p>
              </c:txPr>
              <c:showVal val="1"/>
            </c:dLbl>
            <c:dLbl>
              <c:idx val="6"/>
              <c:layout>
                <c:manualLayout>
                  <c:x val="-1.3989026412359518E-3"/>
                  <c:y val="-0.19731552684861967"/>
                </c:manualLayout>
              </c:layout>
              <c:showVal val="1"/>
            </c:dLbl>
            <c:dLbl>
              <c:idx val="7"/>
              <c:layout>
                <c:manualLayout>
                  <c:x val="-8.3260128541100265E-2"/>
                  <c:y val="-0.14715515463452525"/>
                </c:manualLayout>
              </c:layout>
              <c:showVal val="1"/>
            </c:dLbl>
            <c:dLbl>
              <c:idx val="8"/>
              <c:delete val="1"/>
            </c:dLbl>
            <c:dLbl>
              <c:idx val="10"/>
              <c:delete val="1"/>
            </c:dLbl>
            <c:txPr>
              <a:bodyPr/>
              <a:lstStyle/>
              <a:p>
                <a:pPr>
                  <a:defRPr sz="1200" b="1">
                    <a:latin typeface="+mj-lt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Лист1!$A$2:$A$12</c:f>
              <c:strCache>
                <c:ptCount val="10"/>
                <c:pt idx="0">
                  <c:v>МБТ</c:v>
                </c:pt>
                <c:pt idx="1">
                  <c:v>обслуж долга</c:v>
                </c:pt>
                <c:pt idx="2">
                  <c:v>спорт</c:v>
                </c:pt>
                <c:pt idx="3">
                  <c:v>соцпол</c:v>
                </c:pt>
                <c:pt idx="4">
                  <c:v>культура</c:v>
                </c:pt>
                <c:pt idx="5">
                  <c:v>образ</c:v>
                </c:pt>
                <c:pt idx="6">
                  <c:v>жкх</c:v>
                </c:pt>
                <c:pt idx="7">
                  <c:v>нацэконом</c:v>
                </c:pt>
                <c:pt idx="8">
                  <c:v>нацбезоп</c:v>
                </c:pt>
                <c:pt idx="9">
                  <c:v>общегос</c:v>
                </c:pt>
              </c:strCache>
            </c:strRef>
          </c:cat>
          <c:val>
            <c:numRef>
              <c:f>Лист1!$B$2:$B$12</c:f>
              <c:numCache>
                <c:formatCode>#,##0.0\ _₽</c:formatCode>
                <c:ptCount val="11"/>
                <c:pt idx="0" formatCode="#,##0.0">
                  <c:v>2910.1</c:v>
                </c:pt>
                <c:pt idx="1">
                  <c:v>400</c:v>
                </c:pt>
                <c:pt idx="2" formatCode="#,##0.0">
                  <c:v>13228.4</c:v>
                </c:pt>
                <c:pt idx="3" formatCode="#,##0.0">
                  <c:v>64327.199999999997</c:v>
                </c:pt>
                <c:pt idx="4" formatCode="#,##0.0">
                  <c:v>175040.5</c:v>
                </c:pt>
                <c:pt idx="5" formatCode="#,##0.0">
                  <c:v>1071238.9000000004</c:v>
                </c:pt>
                <c:pt idx="6" formatCode="#,##0.0">
                  <c:v>2922.3</c:v>
                </c:pt>
                <c:pt idx="7" formatCode="#,##0.0">
                  <c:v>96072.3</c:v>
                </c:pt>
                <c:pt idx="9" formatCode="#,##0.0">
                  <c:v>160726.29999999999</c:v>
                </c:pt>
                <c:pt idx="10" formatCode="#,##0.0">
                  <c:v>26413.200000000001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Лист1!$A$2:$A$12</c:f>
              <c:strCache>
                <c:ptCount val="10"/>
                <c:pt idx="0">
                  <c:v>МБТ</c:v>
                </c:pt>
                <c:pt idx="1">
                  <c:v>обслуж долга</c:v>
                </c:pt>
                <c:pt idx="2">
                  <c:v>спорт</c:v>
                </c:pt>
                <c:pt idx="3">
                  <c:v>соцпол</c:v>
                </c:pt>
                <c:pt idx="4">
                  <c:v>культура</c:v>
                </c:pt>
                <c:pt idx="5">
                  <c:v>образ</c:v>
                </c:pt>
                <c:pt idx="6">
                  <c:v>жкх</c:v>
                </c:pt>
                <c:pt idx="7">
                  <c:v>нацэконом</c:v>
                </c:pt>
                <c:pt idx="8">
                  <c:v>нацбезоп</c:v>
                </c:pt>
                <c:pt idx="9">
                  <c:v>общегос</c:v>
                </c:pt>
              </c:strCache>
            </c:strRef>
          </c:cat>
          <c:val>
            <c:numRef>
              <c:f>Лист1!$C$2:$C$12</c:f>
              <c:numCache>
                <c:formatCode>0.00</c:formatCode>
                <c:ptCount val="11"/>
                <c:pt idx="0">
                  <c:v>7091800</c:v>
                </c:pt>
                <c:pt idx="1">
                  <c:v>400000</c:v>
                </c:pt>
                <c:pt idx="2">
                  <c:v>13706300</c:v>
                </c:pt>
                <c:pt idx="3">
                  <c:v>58302715</c:v>
                </c:pt>
                <c:pt idx="4">
                  <c:v>154816635.10999998</c:v>
                </c:pt>
                <c:pt idx="5">
                  <c:v>1019105943.4599994</c:v>
                </c:pt>
                <c:pt idx="6">
                  <c:v>39728896</c:v>
                </c:pt>
                <c:pt idx="7">
                  <c:v>79333680.480000004</c:v>
                </c:pt>
                <c:pt idx="8">
                  <c:v>330000</c:v>
                </c:pt>
                <c:pt idx="9">
                  <c:v>149063590.09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Лист1!$A$2:$A$12</c:f>
              <c:strCache>
                <c:ptCount val="10"/>
                <c:pt idx="0">
                  <c:v>МБТ</c:v>
                </c:pt>
                <c:pt idx="1">
                  <c:v>обслуж долга</c:v>
                </c:pt>
                <c:pt idx="2">
                  <c:v>спорт</c:v>
                </c:pt>
                <c:pt idx="3">
                  <c:v>соцпол</c:v>
                </c:pt>
                <c:pt idx="4">
                  <c:v>культура</c:v>
                </c:pt>
                <c:pt idx="5">
                  <c:v>образ</c:v>
                </c:pt>
                <c:pt idx="6">
                  <c:v>жкх</c:v>
                </c:pt>
                <c:pt idx="7">
                  <c:v>нацэконом</c:v>
                </c:pt>
                <c:pt idx="8">
                  <c:v>нацбезоп</c:v>
                </c:pt>
                <c:pt idx="9">
                  <c:v>общегос</c:v>
                </c:pt>
              </c:strCache>
            </c:strRef>
          </c:cat>
          <c:val>
            <c:numRef>
              <c:f>Лист1!$D$2:$D$12</c:f>
              <c:numCache>
                <c:formatCode>0.00</c:formatCode>
                <c:ptCount val="11"/>
                <c:pt idx="0">
                  <c:v>3512.5</c:v>
                </c:pt>
                <c:pt idx="1">
                  <c:v>400</c:v>
                </c:pt>
                <c:pt idx="2">
                  <c:v>13980.3</c:v>
                </c:pt>
                <c:pt idx="3">
                  <c:v>57062.613000000005</c:v>
                </c:pt>
                <c:pt idx="4">
                  <c:v>161470.13511</c:v>
                </c:pt>
                <c:pt idx="5">
                  <c:v>1044984.99346</c:v>
                </c:pt>
                <c:pt idx="6">
                  <c:v>8103.4259200000024</c:v>
                </c:pt>
                <c:pt idx="7">
                  <c:v>80526.907479999922</c:v>
                </c:pt>
                <c:pt idx="8">
                  <c:v>660</c:v>
                </c:pt>
                <c:pt idx="9">
                  <c:v>152029.46308999998</c:v>
                </c:pt>
                <c:pt idx="10">
                  <c:v>26440.445000000018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0"/>
  <c:chart>
    <c:autoTitleDeleted val="1"/>
    <c:plotArea>
      <c:layout>
        <c:manualLayout>
          <c:layoutTarget val="inner"/>
          <c:xMode val="edge"/>
          <c:yMode val="edge"/>
          <c:x val="3.8568202815591063E-2"/>
          <c:y val="0.16210220014578627"/>
          <c:w val="0.79978647249985879"/>
          <c:h val="0.6700669931220635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</c:spPr>
          </c:dPt>
          <c:dLbls>
            <c:txPr>
              <a:bodyPr/>
              <a:lstStyle/>
              <a:p>
                <a:pPr>
                  <a:defRPr sz="2200">
                    <a:latin typeface="Calibri" pitchFamily="34" charset="0"/>
                    <a:cs typeface="Calibri" pitchFamily="34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#,##0.0\ _₽</c:formatCode>
                <c:ptCount val="2"/>
                <c:pt idx="0">
                  <c:v>1372025.8</c:v>
                </c:pt>
                <c:pt idx="1">
                  <c:v>431382.39999999991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6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"/>
          <c:y val="2.7160303728796686E-2"/>
          <c:w val="1"/>
          <c:h val="0.6569478662150011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культура</c:v>
                </c:pt>
              </c:strCache>
            </c:strRef>
          </c:tx>
          <c:spPr>
            <a:solidFill>
              <a:schemeClr val="accent5"/>
            </a:solidFill>
          </c:spPr>
          <c:dLbls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182917.7</c:v>
                </c:pt>
                <c:pt idx="1">
                  <c:v>179828.2</c:v>
                </c:pt>
                <c:pt idx="2">
                  <c:v>175040.5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dLbls>
            <c:dLbl>
              <c:idx val="0"/>
              <c:layout>
                <c:manualLayout>
                  <c:x val="-2.1947841559396063E-3"/>
                  <c:y val="0.13580151864398216"/>
                </c:manualLayout>
              </c:layout>
              <c:showVal val="1"/>
            </c:dLbl>
            <c:dLbl>
              <c:idx val="1"/>
              <c:layout>
                <c:manualLayout>
                  <c:x val="2.1947841559396063E-3"/>
                  <c:y val="0.13580151864398216"/>
                </c:manualLayout>
              </c:layout>
              <c:showVal val="1"/>
            </c:dLbl>
            <c:dLbl>
              <c:idx val="2"/>
              <c:layout>
                <c:manualLayout>
                  <c:x val="6.5843524678187723E-3"/>
                  <c:y val="0.13580151864398216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1109686.6000000001</c:v>
                </c:pt>
                <c:pt idx="1">
                  <c:v>1091817.2</c:v>
                </c:pt>
                <c:pt idx="2">
                  <c:v>1071238.9000000004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соцполитика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dLbls>
            <c:dLbl>
              <c:idx val="0"/>
              <c:layout>
                <c:manualLayout>
                  <c:x val="1.5363489091577134E-2"/>
                  <c:y val="-2.4691185207996992E-2"/>
                </c:manualLayout>
              </c:layout>
              <c:showVal val="1"/>
            </c:dLbl>
            <c:dLbl>
              <c:idx val="1"/>
              <c:layout>
                <c:manualLayout>
                  <c:x val="1.5363489091577261E-2"/>
                  <c:y val="-1.4814711124798239E-2"/>
                </c:manualLayout>
              </c:layout>
              <c:showVal val="1"/>
            </c:dLbl>
            <c:dLbl>
              <c:idx val="2"/>
              <c:layout>
                <c:manualLayout>
                  <c:x val="8.7791366237584233E-3"/>
                  <c:y val="-1.4814711124798239E-2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65363.199999999997</c:v>
                </c:pt>
                <c:pt idx="1">
                  <c:v>64327.199999999997</c:v>
                </c:pt>
                <c:pt idx="2">
                  <c:v>64327.199999999997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спорт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dLbls>
            <c:dLbl>
              <c:idx val="0"/>
              <c:layout>
                <c:manualLayout>
                  <c:x val="1.3168704935637533E-2"/>
                  <c:y val="-2.2222066687197291E-2"/>
                </c:manualLayout>
              </c:layout>
              <c:showVal val="1"/>
            </c:dLbl>
            <c:dLbl>
              <c:idx val="1"/>
              <c:layout>
                <c:manualLayout>
                  <c:x val="3.0726978183154247E-2"/>
                  <c:y val="-2.2222066687197291E-2"/>
                </c:manualLayout>
              </c:layout>
              <c:showVal val="1"/>
            </c:dLbl>
            <c:dLbl>
              <c:idx val="2"/>
              <c:layout>
                <c:manualLayout>
                  <c:x val="2.8532194027214641E-2"/>
                  <c:y val="-2.2222066687197291E-2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Лист1!$E$2:$E$4</c:f>
              <c:numCache>
                <c:formatCode>#,##0.0</c:formatCode>
                <c:ptCount val="3"/>
                <c:pt idx="0">
                  <c:v>14058.3</c:v>
                </c:pt>
                <c:pt idx="1">
                  <c:v>13586.3</c:v>
                </c:pt>
                <c:pt idx="2">
                  <c:v>13228.4</c:v>
                </c:pt>
              </c:numCache>
            </c:numRef>
          </c:val>
        </c:ser>
        <c:gapWidth val="75"/>
        <c:shape val="box"/>
        <c:axId val="159186304"/>
        <c:axId val="159196288"/>
        <c:axId val="0"/>
      </c:bar3DChart>
      <c:catAx>
        <c:axId val="15918630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59196288"/>
        <c:crosses val="autoZero"/>
        <c:auto val="1"/>
        <c:lblAlgn val="ctr"/>
        <c:lblOffset val="100"/>
      </c:catAx>
      <c:valAx>
        <c:axId val="159196288"/>
        <c:scaling>
          <c:orientation val="minMax"/>
        </c:scaling>
        <c:delete val="1"/>
        <c:axPos val="l"/>
        <c:numFmt formatCode="#,##0.0" sourceLinked="1"/>
        <c:majorTickMark val="none"/>
        <c:tickLblPos val="none"/>
        <c:crossAx val="1591863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3348701430895579E-2"/>
          <c:y val="0.79340165986978661"/>
          <c:w val="0.9766512985691127"/>
          <c:h val="0.15721596971421994"/>
        </c:manualLayout>
      </c:layout>
      <c:txPr>
        <a:bodyPr/>
        <a:lstStyle/>
        <a:p>
          <a:pPr>
            <a:defRPr sz="2200"/>
          </a:pPr>
          <a:endParaRPr lang="ru-RU"/>
        </a:p>
      </c:txPr>
    </c:legend>
    <c:plotVisOnly val="1"/>
  </c:chart>
  <c:txPr>
    <a:bodyPr/>
    <a:lstStyle/>
    <a:p>
      <a:pPr>
        <a:defRPr sz="2000">
          <a:latin typeface="Calibri" pitchFamily="34" charset="0"/>
          <a:cs typeface="Calibri" pitchFamily="34" charset="0"/>
        </a:defRPr>
      </a:pPr>
      <a:endParaRPr lang="ru-RU"/>
    </a:p>
  </c:txPr>
  <c:externalData r:id="rId1"/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60"/>
      <c:perspective val="10"/>
    </c:view3D>
    <c:plotArea>
      <c:layout>
        <c:manualLayout>
          <c:layoutTarget val="inner"/>
          <c:xMode val="edge"/>
          <c:yMode val="edge"/>
          <c:x val="2.2222222222222251E-2"/>
          <c:y val="0.15654269856764236"/>
          <c:w val="0.5497082239720037"/>
          <c:h val="0.842424743737393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1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3"/>
            <c:spPr>
              <a:solidFill>
                <a:schemeClr val="bg2">
                  <a:lumMod val="75000"/>
                </a:schemeClr>
              </a:solidFill>
            </c:spPr>
          </c:dPt>
          <c:dPt>
            <c:idx val="7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8"/>
            <c:spPr>
              <a:solidFill>
                <a:srgbClr val="00B050"/>
              </a:solidFill>
            </c:spPr>
          </c:dPt>
          <c:dLbls>
            <c:dLbl>
              <c:idx val="3"/>
              <c:layout>
                <c:manualLayout>
                  <c:x val="-2.8138888888888887E-2"/>
                  <c:y val="-7.0207364328754279E-3"/>
                </c:manualLayout>
              </c:layout>
              <c:showVal val="1"/>
            </c:dLbl>
            <c:dLbl>
              <c:idx val="4"/>
              <c:delete val="1"/>
            </c:dLbl>
            <c:dLbl>
              <c:idx val="6"/>
              <c:delete val="1"/>
            </c:dLbl>
            <c:dLbl>
              <c:idx val="8"/>
              <c:layout>
                <c:manualLayout>
                  <c:x val="-5.1106517935258132E-2"/>
                  <c:y val="-0.1304934398192307"/>
                </c:manualLayout>
              </c:layout>
              <c:showVal val="1"/>
            </c:dLbl>
            <c:txPr>
              <a:bodyPr/>
              <a:lstStyle/>
              <a:p>
                <a:pPr>
                  <a:defRPr sz="1500">
                    <a:latin typeface="+mj-lt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Лист1!$A$2:$A$15</c:f>
              <c:strCache>
                <c:ptCount val="14"/>
                <c:pt idx="0">
                  <c:v>Создание условий для развития социальной сферы              2026 - 2 160,0  2027 - 2 160,0</c:v>
                </c:pt>
                <c:pt idx="1">
                  <c:v>Развитие образования  2026 - 1 024 556,5 2026 - 1 005 419,3</c:v>
                </c:pt>
                <c:pt idx="2">
                  <c:v>Развитие культуры, физической культуры и спорта                2026 - 240 412,9  2027 - 233 895,6</c:v>
                </c:pt>
                <c:pt idx="3">
                  <c:v>Обеспечение доступным и комфортным жильем                       2026 - 26 840,8   2026 - 26 738,8</c:v>
                </c:pt>
                <c:pt idx="4">
                  <c:v>Правопорядок и обеспечение общественной безопасности  2026 - 285,0  2027 - 0,0</c:v>
                </c:pt>
                <c:pt idx="5">
                  <c:v>Безопасность жизнедеятельности населения и муниципального имущества   2026 - 120,0  2027 - 0,0</c:v>
                </c:pt>
                <c:pt idx="6">
                  <c:v>Развитие экономики   2026 - 600,0  2027 - 0,0</c:v>
                </c:pt>
                <c:pt idx="7">
                  <c:v>Развитие градостроительной деятельности  2026 - 917,0, 2027 - 323,0</c:v>
                </c:pt>
                <c:pt idx="8">
                  <c:v>Развитие энергетики, жилищно-коммунального и дорожного хозяйства  2026 - 91 655,8  2027 - 99 344,8</c:v>
                </c:pt>
                <c:pt idx="9">
                  <c:v>Муниципальная кадровая политика и профессиональное развитие муниципальных служащих  2026 -  135,0  2027 - 0,0</c:v>
                </c:pt>
                <c:pt idx="10">
                  <c:v>Развитие управления муниципальным имуществом              2026 -650,3  2027 - 366,8</c:v>
                </c:pt>
                <c:pt idx="11">
                  <c:v>Управление муниципальными финансами                               2026 - 27 601,3  2027 - 25 892,7</c:v>
                </c:pt>
                <c:pt idx="12">
                  <c:v>Развитие транспортной системы   2026 - 8 006,2  2026 - 7 944,0</c:v>
                </c:pt>
                <c:pt idx="13">
                  <c:v>Непрограммные направления деятельности                                   2026 -218 479,9  2027 - 211 194,2</c:v>
                </c:pt>
              </c:strCache>
            </c:strRef>
          </c:cat>
          <c:val>
            <c:numRef>
              <c:f>Лист1!$B$2:$B$15</c:f>
              <c:numCache>
                <c:formatCode>#,##0.00</c:formatCode>
                <c:ptCount val="14"/>
                <c:pt idx="0">
                  <c:v>2160</c:v>
                </c:pt>
                <c:pt idx="1">
                  <c:v>1042274.9</c:v>
                </c:pt>
                <c:pt idx="2">
                  <c:v>243224.2</c:v>
                </c:pt>
                <c:pt idx="3">
                  <c:v>29340.799999999996</c:v>
                </c:pt>
                <c:pt idx="4" formatCode="General">
                  <c:v>285</c:v>
                </c:pt>
                <c:pt idx="5" formatCode="General">
                  <c:v>490.4</c:v>
                </c:pt>
                <c:pt idx="6" formatCode="General">
                  <c:v>600</c:v>
                </c:pt>
                <c:pt idx="7">
                  <c:v>26323.3</c:v>
                </c:pt>
                <c:pt idx="8">
                  <c:v>110962.1</c:v>
                </c:pt>
                <c:pt idx="9" formatCode="General">
                  <c:v>135.6</c:v>
                </c:pt>
                <c:pt idx="10" formatCode="General">
                  <c:v>695.4</c:v>
                </c:pt>
                <c:pt idx="11">
                  <c:v>27601.3</c:v>
                </c:pt>
                <c:pt idx="12">
                  <c:v>8138.4</c:v>
                </c:pt>
                <c:pt idx="13">
                  <c:v>311177.09999999998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56189238845144351"/>
          <c:y val="2.1728324091407587E-2"/>
          <c:w val="0.43671872265966916"/>
          <c:h val="0.97827167590859565"/>
        </c:manualLayout>
      </c:layout>
      <c:txPr>
        <a:bodyPr/>
        <a:lstStyle/>
        <a:p>
          <a:pPr>
            <a:lnSpc>
              <a:spcPct val="80000"/>
            </a:lnSpc>
            <a:defRPr sz="1100" b="1">
              <a:latin typeface="+mj-lt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4.6417093770935731E-2"/>
          <c:y val="0.21094696612095251"/>
          <c:w val="0.82361504367044824"/>
          <c:h val="0.7890530338790486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chemeClr val="bg2">
                  <a:lumMod val="90000"/>
                </a:schemeClr>
              </a:solidFill>
            </c:spPr>
          </c:dPt>
          <c:dPt>
            <c:idx val="1"/>
            <c:spPr>
              <a:solidFill>
                <a:schemeClr val="accent6"/>
              </a:solidFill>
            </c:spPr>
          </c:dPt>
          <c:dPt>
            <c:idx val="3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0.193614195736134"/>
                  <c:y val="-0.34931160379327592"/>
                </c:manualLayout>
              </c:layout>
              <c:showVal val="1"/>
            </c:dLbl>
            <c:dLbl>
              <c:idx val="1"/>
              <c:layout>
                <c:manualLayout>
                  <c:x val="8.1619525295671527E-2"/>
                  <c:y val="9.3673762374626574E-2"/>
                </c:manualLayout>
              </c:layout>
              <c:showVal val="1"/>
            </c:dLbl>
            <c:dLbl>
              <c:idx val="2"/>
              <c:delete val="1"/>
            </c:dLbl>
            <c:dLbl>
              <c:idx val="3"/>
              <c:layout>
                <c:manualLayout>
                  <c:x val="0.10831492792010119"/>
                  <c:y val="7.9843206772103284E-2"/>
                </c:manualLayout>
              </c:layout>
              <c:showVal val="1"/>
            </c:dLbl>
            <c:dLbl>
              <c:idx val="4"/>
              <c:layout>
                <c:manualLayout>
                  <c:x val="0.14790551087859521"/>
                  <c:y val="0.16943651916743568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atin typeface="+mj-lt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Лист1!$A$2:$A$6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Лист1!$B$2:$B$6</c:f>
              <c:numCache>
                <c:formatCode>#,##0.0\ _₽</c:formatCode>
                <c:ptCount val="5"/>
                <c:pt idx="0">
                  <c:v>1820</c:v>
                </c:pt>
                <c:pt idx="1">
                  <c:v>50</c:v>
                </c:pt>
                <c:pt idx="2">
                  <c:v>0</c:v>
                </c:pt>
                <c:pt idx="3">
                  <c:v>60</c:v>
                </c:pt>
                <c:pt idx="4">
                  <c:v>230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50"/>
      <c:rotY val="30"/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0.1557682858886652"/>
          <c:y val="4.2511779749420914E-2"/>
          <c:w val="0.73120195107338792"/>
          <c:h val="0.74890662258669172"/>
        </c:manualLayout>
      </c:layout>
      <c:bar3D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-6.6666573345129194E-3"/>
                  <c:y val="-3.8650115576048423E-3"/>
                </c:manualLayout>
              </c:layout>
              <c:showVal val="1"/>
            </c:dLbl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Лист1!$B$2:$B$4</c:f>
              <c:numCache>
                <c:formatCode>#,##0.0\ _₽</c:formatCode>
                <c:ptCount val="3"/>
                <c:pt idx="0">
                  <c:v>229245.9</c:v>
                </c:pt>
                <c:pt idx="1">
                  <c:v>226906.6</c:v>
                </c:pt>
                <c:pt idx="2">
                  <c:v>220747.2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0.18222179216547094"/>
                  <c:y val="-2.3188243499684201E-2"/>
                </c:manualLayout>
              </c:layout>
              <c:showVal val="1"/>
            </c:dLbl>
            <c:dLbl>
              <c:idx val="1"/>
              <c:layout>
                <c:manualLayout>
                  <c:x val="0.17333309069733646"/>
                  <c:y val="-3.0917657999578841E-2"/>
                </c:manualLayout>
              </c:layout>
              <c:showVal val="1"/>
            </c:dLbl>
            <c:dLbl>
              <c:idx val="2"/>
              <c:layout>
                <c:manualLayout>
                  <c:x val="0.18444418625485784"/>
                  <c:y val="-3.4782365249526201E-2"/>
                </c:manualLayout>
              </c:layout>
              <c:showVal val="1"/>
            </c:dLbl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Лист1!$C$2:$C$4</c:f>
              <c:numCache>
                <c:formatCode>#,##0.0\ _₽</c:formatCode>
                <c:ptCount val="3"/>
                <c:pt idx="0">
                  <c:v>13978.3</c:v>
                </c:pt>
                <c:pt idx="1">
                  <c:v>13506.3</c:v>
                </c:pt>
                <c:pt idx="2">
                  <c:v>13148.4</c:v>
                </c:pt>
              </c:numCache>
            </c:numRef>
          </c:val>
        </c:ser>
        <c:shape val="box"/>
        <c:axId val="156438528"/>
        <c:axId val="156440064"/>
        <c:axId val="0"/>
      </c:bar3DChart>
      <c:catAx>
        <c:axId val="156438528"/>
        <c:scaling>
          <c:orientation val="minMax"/>
        </c:scaling>
        <c:axPos val="l"/>
        <c:numFmt formatCode="General" sourceLinked="1"/>
        <c:tickLblPos val="nextTo"/>
        <c:crossAx val="156440064"/>
        <c:crosses val="autoZero"/>
        <c:auto val="1"/>
        <c:lblAlgn val="ctr"/>
        <c:lblOffset val="100"/>
      </c:catAx>
      <c:valAx>
        <c:axId val="156440064"/>
        <c:scaling>
          <c:orientation val="minMax"/>
        </c:scaling>
        <c:axPos val="b"/>
        <c:numFmt formatCode="#,##0.0\ _₽" sourceLinked="1"/>
        <c:tickLblPos val="nextTo"/>
        <c:crossAx val="15643852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2000">
          <a:latin typeface="+mj-lt"/>
        </a:defRPr>
      </a:pPr>
      <a:endParaRPr lang="ru-RU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floor>
      <c:spPr>
        <a:noFill/>
        <a:ln w="9525">
          <a:noFill/>
        </a:ln>
      </c:spPr>
    </c:floor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dLbls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170</c:v>
                </c:pt>
                <c:pt idx="1">
                  <c:v>170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115</c:v>
                </c:pt>
                <c:pt idx="1">
                  <c:v>115</c:v>
                </c:pt>
                <c:pt idx="2">
                  <c:v>0</c:v>
                </c:pt>
              </c:numCache>
            </c:numRef>
          </c:val>
        </c:ser>
        <c:gapWidth val="75"/>
        <c:shape val="box"/>
        <c:axId val="149974400"/>
        <c:axId val="150152704"/>
        <c:axId val="0"/>
      </c:bar3DChart>
      <c:catAx>
        <c:axId val="14997440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50152704"/>
        <c:crosses val="autoZero"/>
        <c:auto val="1"/>
        <c:lblAlgn val="ctr"/>
        <c:lblOffset val="100"/>
      </c:catAx>
      <c:valAx>
        <c:axId val="15015270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499744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9376269004110341"/>
          <c:y val="0.84078352903817422"/>
          <c:w val="0.51184544148962563"/>
          <c:h val="9.3337495218644012E-2"/>
        </c:manualLayout>
      </c:layout>
    </c:legend>
    <c:plotVisOnly val="1"/>
  </c:chart>
  <c:txPr>
    <a:bodyPr/>
    <a:lstStyle/>
    <a:p>
      <a:pPr>
        <a:defRPr sz="2200">
          <a:latin typeface="+mj-lt"/>
        </a:defRPr>
      </a:pPr>
      <a:endParaRPr lang="ru-RU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0.17873958187518577"/>
          <c:y val="4.7696143133496814E-2"/>
          <c:w val="0.74690539198368466"/>
          <c:h val="0.69966964360704464"/>
        </c:manualLayout>
      </c:layout>
      <c:bar3D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</c:v>
                </c:pt>
                <c:pt idx="1">
                  <c:v>10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110</c:v>
                </c:pt>
                <c:pt idx="1">
                  <c:v>110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370.4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hape val="box"/>
        <c:axId val="156447488"/>
        <c:axId val="156449024"/>
        <c:axId val="0"/>
      </c:bar3DChart>
      <c:catAx>
        <c:axId val="156447488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56449024"/>
        <c:crosses val="autoZero"/>
        <c:auto val="1"/>
        <c:lblAlgn val="ctr"/>
        <c:lblOffset val="100"/>
      </c:catAx>
      <c:valAx>
        <c:axId val="156449024"/>
        <c:scaling>
          <c:orientation val="minMax"/>
        </c:scaling>
        <c:axPos val="b"/>
        <c:numFmt formatCode="General" sourceLinked="1"/>
        <c:tickLblPos val="nextTo"/>
        <c:crossAx val="15644748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2200">
          <a:latin typeface="+mj-lt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198038034711694E-2"/>
          <c:y val="2.1865236684013953E-2"/>
          <c:w val="0.9780196196528923"/>
          <c:h val="0.97813476331598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B0F0"/>
            </a:solidFill>
          </c:spPr>
          <c:explosion val="25"/>
          <c:dPt>
            <c:idx val="0"/>
            <c:spPr>
              <a:solidFill>
                <a:schemeClr val="bg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372-4BD8-85CB-2A209E1FEBF4}"/>
              </c:ext>
            </c:extLst>
          </c:dPt>
          <c:dPt>
            <c:idx val="1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chemeClr val="accent5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372-4BD8-85CB-2A209E1FEBF4}"/>
              </c:ext>
            </c:extLst>
          </c:dPt>
          <c:dPt>
            <c:idx val="3"/>
            <c:spPr>
              <a:solidFill>
                <a:srgbClr val="00B050"/>
              </a:solidFill>
            </c:spPr>
          </c:dPt>
          <c:dLbls>
            <c:dLbl>
              <c:idx val="1"/>
              <c:layout>
                <c:manualLayout>
                  <c:x val="1.6110582331054783E-2"/>
                  <c:y val="0.15321351722253759"/>
                </c:manualLayout>
              </c:layout>
              <c:showVal val="1"/>
            </c:dLbl>
            <c:dLbl>
              <c:idx val="3"/>
              <c:layout>
                <c:manualLayout>
                  <c:x val="5.5951371463182457E-2"/>
                  <c:y val="4.4485361431364966E-2"/>
                </c:manualLayout>
              </c:layout>
              <c:showVal val="1"/>
            </c:dLbl>
            <c:txPr>
              <a:bodyPr/>
              <a:lstStyle/>
              <a:p>
                <a:pPr>
                  <a:defRPr sz="2200">
                    <a:latin typeface="Calibri" pitchFamily="34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 </c:v>
                </c:pt>
                <c:pt idx="3">
                  <c:v>субвенции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74.8</c:v>
                </c:pt>
                <c:pt idx="1">
                  <c:v>5.5</c:v>
                </c:pt>
                <c:pt idx="2">
                  <c:v>18.399999999999999</c:v>
                </c:pt>
                <c:pt idx="3">
                  <c:v>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372-4BD8-85CB-2A209E1FEBF4}"/>
            </c:ext>
          </c:extLst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400">
                <a:latin typeface="+mj-lt"/>
              </a:defRPr>
            </a:pPr>
            <a:r>
              <a:rPr lang="ru-RU" dirty="0" smtClean="0"/>
              <a:t>2025</a:t>
            </a:r>
            <a:endParaRPr lang="ru-RU" dirty="0"/>
          </a:p>
        </c:rich>
      </c:tx>
      <c:layout>
        <c:manualLayout>
          <c:xMode val="edge"/>
          <c:yMode val="edge"/>
          <c:x val="0.86190979854606165"/>
          <c:y val="0.1276344343059537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5.6194057347704864E-2"/>
          <c:y val="0.14525595441914491"/>
          <c:w val="0.92848029064837856"/>
          <c:h val="0.854744045580858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dPt>
            <c:idx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chemeClr val="accent6"/>
              </a:solidFill>
            </c:spPr>
          </c:dPt>
          <c:dPt>
            <c:idx val="3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Lbls>
            <c:dLbl>
              <c:idx val="1"/>
              <c:layout>
                <c:manualLayout>
                  <c:x val="-0.1689797942742399"/>
                  <c:y val="-0.29356601851632486"/>
                </c:manualLayout>
              </c:layout>
              <c:showVal val="1"/>
            </c:dLbl>
            <c:dLbl>
              <c:idx val="2"/>
              <c:layout>
                <c:manualLayout>
                  <c:x val="0.13888721285520531"/>
                  <c:y val="-0.19670059962341382"/>
                </c:manualLayout>
              </c:layout>
              <c:showVal val="1"/>
            </c:dLbl>
            <c:txPr>
              <a:bodyPr/>
              <a:lstStyle/>
              <a:p>
                <a:pPr>
                  <a:defRPr sz="1800">
                    <a:latin typeface="+mj-lt"/>
                  </a:defRPr>
                </a:pPr>
                <a:endParaRPr lang="ru-RU"/>
              </a:p>
            </c:txPr>
            <c:showVal val="1"/>
            <c:showLeaderLines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Лист1!$B$2:$B$5</c:f>
              <c:numCache>
                <c:formatCode>#,##0.0\ _₽</c:formatCode>
                <c:ptCount val="4"/>
                <c:pt idx="0">
                  <c:v>42310.1</c:v>
                </c:pt>
                <c:pt idx="1">
                  <c:v>9300.5</c:v>
                </c:pt>
                <c:pt idx="2">
                  <c:v>15883.5</c:v>
                </c:pt>
                <c:pt idx="3">
                  <c:v>43468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1.0011954813058865E-3"/>
          <c:y val="0.23472963107331371"/>
          <c:w val="9.7339611621429609E-2"/>
          <c:h val="0.55011876893788458"/>
        </c:manualLayout>
      </c:layout>
      <c:txPr>
        <a:bodyPr/>
        <a:lstStyle/>
        <a:p>
          <a:pPr>
            <a:defRPr sz="2000">
              <a:latin typeface="+mj-lt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1980278200830396E-2"/>
          <c:y val="2.1865236684013932E-2"/>
          <c:w val="0.9780196196528923"/>
          <c:h val="0.97813476331598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spPr>
              <a:solidFill>
                <a:schemeClr val="bg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898C-4D7B-96A4-3A3CC1F3A513}"/>
              </c:ext>
            </c:extLst>
          </c:dPt>
          <c:dPt>
            <c:idx val="1"/>
            <c:explosion val="13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98C-4D7B-96A4-3A3CC1F3A513}"/>
              </c:ext>
            </c:extLst>
          </c:dPt>
          <c:dPt>
            <c:idx val="2"/>
            <c:spPr>
              <a:solidFill>
                <a:schemeClr val="accent5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898C-4D7B-96A4-3A3CC1F3A513}"/>
              </c:ext>
            </c:extLst>
          </c:dPt>
          <c:dPt>
            <c:idx val="3"/>
            <c:spPr>
              <a:solidFill>
                <a:srgbClr val="00B050"/>
              </a:solidFill>
            </c:spPr>
          </c:dPt>
          <c:dLbls>
            <c:dLbl>
              <c:idx val="1"/>
              <c:layout>
                <c:manualLayout>
                  <c:x val="6.6751752200138167E-2"/>
                  <c:y val="0.14124282923537096"/>
                </c:manualLayout>
              </c:layout>
              <c:showVal val="1"/>
            </c:dLbl>
            <c:dLbl>
              <c:idx val="2"/>
              <c:layout>
                <c:manualLayout>
                  <c:x val="0.16219604545604321"/>
                  <c:y val="7.8839673295487189E-2"/>
                </c:manualLayout>
              </c:layout>
              <c:showVal val="1"/>
            </c:dLbl>
            <c:dLbl>
              <c:idx val="3"/>
              <c:layout>
                <c:manualLayout>
                  <c:x val="8.5683056478586234E-2"/>
                  <c:y val="4.7247275740720761E-2"/>
                </c:manualLayout>
              </c:layout>
              <c:showVal val="1"/>
            </c:dLbl>
            <c:txPr>
              <a:bodyPr/>
              <a:lstStyle/>
              <a:p>
                <a:pPr>
                  <a:defRPr sz="2200">
                    <a:latin typeface="Calibri" pitchFamily="34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3"/>
                <c:pt idx="0">
                  <c:v>дотации</c:v>
                </c:pt>
                <c:pt idx="1">
                  <c:v>субсидии </c:v>
                </c:pt>
                <c:pt idx="2">
                  <c:v>субвенции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69.099999999999994</c:v>
                </c:pt>
                <c:pt idx="1">
                  <c:v>5.4</c:v>
                </c:pt>
                <c:pt idx="2">
                  <c:v>24.2</c:v>
                </c:pt>
                <c:pt idx="3">
                  <c:v>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98C-4D7B-96A4-3A3CC1F3A513}"/>
            </c:ext>
          </c:extLst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1980509280671596E-2"/>
          <c:y val="2.1865236684013932E-2"/>
          <c:w val="0.9780196196528923"/>
          <c:h val="0.97813476331598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0"/>
          <c:dPt>
            <c:idx val="0"/>
            <c:explosion val="22"/>
            <c:spPr>
              <a:solidFill>
                <a:schemeClr val="bg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8A0-499C-9A3C-A4B9AD60FC50}"/>
              </c:ext>
            </c:extLst>
          </c:dPt>
          <c:dPt>
            <c:idx val="1"/>
            <c:explosion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D8A0-499C-9A3C-A4B9AD60FC50}"/>
              </c:ext>
            </c:extLst>
          </c:dPt>
          <c:dPt>
            <c:idx val="2"/>
            <c:explosion val="10"/>
            <c:spPr>
              <a:solidFill>
                <a:schemeClr val="accent5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D8A0-499C-9A3C-A4B9AD60FC50}"/>
              </c:ext>
            </c:extLst>
          </c:dPt>
          <c:dPt>
            <c:idx val="3"/>
            <c:spPr>
              <a:solidFill>
                <a:srgbClr val="00B050"/>
              </a:solidFill>
            </c:spPr>
          </c:dPt>
          <c:dLbls>
            <c:dLbl>
              <c:idx val="1"/>
              <c:layout>
                <c:manualLayout>
                  <c:x val="5.4478404003735194E-2"/>
                  <c:y val="9.5735016287018845E-2"/>
                </c:manualLayout>
              </c:layout>
              <c:showVal val="1"/>
            </c:dLbl>
            <c:txPr>
              <a:bodyPr/>
              <a:lstStyle/>
              <a:p>
                <a:pPr>
                  <a:defRPr sz="2200">
                    <a:latin typeface="+mj-lt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3"/>
                <c:pt idx="0">
                  <c:v>дотации</c:v>
                </c:pt>
                <c:pt idx="1">
                  <c:v>субсидии </c:v>
                </c:pt>
                <c:pt idx="2">
                  <c:v>субвенции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65</c:v>
                </c:pt>
                <c:pt idx="1">
                  <c:v>7.6</c:v>
                </c:pt>
                <c:pt idx="2">
                  <c:v>26</c:v>
                </c:pt>
                <c:pt idx="3">
                  <c:v>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8A0-499C-9A3C-A4B9AD60FC50}"/>
            </c:ext>
          </c:extLst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b="1">
                <a:solidFill>
                  <a:schemeClr val="bg2">
                    <a:lumMod val="75000"/>
                  </a:schemeClr>
                </a:solidFill>
              </a:defRPr>
            </a:pPr>
            <a:r>
              <a:rPr lang="ru-RU" sz="1600" b="1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НДФЛ</a:t>
            </a:r>
            <a:endParaRPr lang="ru-RU" sz="1600" b="1" dirty="0">
              <a:solidFill>
                <a:schemeClr val="bg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c:rich>
      </c:tx>
      <c:layout>
        <c:manualLayout>
          <c:xMode val="edge"/>
          <c:yMode val="edge"/>
          <c:x val="0.28474066127741565"/>
          <c:y val="0"/>
        </c:manualLayout>
      </c:layout>
    </c:title>
    <c:view3D>
      <c:rAngAx val="1"/>
    </c:view3D>
    <c:floor>
      <c:spPr>
        <a:noFill/>
        <a:ln w="10000">
          <a:noFill/>
        </a:ln>
      </c:spPr>
    </c:floor>
    <c:plotArea>
      <c:layout>
        <c:manualLayout>
          <c:layoutTarget val="inner"/>
          <c:xMode val="edge"/>
          <c:yMode val="edge"/>
          <c:x val="0"/>
          <c:y val="4.7295756960081314E-2"/>
          <c:w val="1"/>
          <c:h val="0.7744794353812047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scene3d>
              <a:camera prst="orthographicFront"/>
              <a:lightRig rig="sunset" dir="t"/>
            </a:scene3d>
            <a:sp3d prstMaterial="matte">
              <a:bevelT w="114300" prst="artDeco"/>
            </a:sp3d>
          </c:spPr>
          <c:dLbls>
            <c:dLbl>
              <c:idx val="0"/>
              <c:layout>
                <c:manualLayout>
                  <c:x val="1.9752866419793801E-2"/>
                  <c:y val="8.465549214170481E-3"/>
                </c:manualLayout>
              </c:layout>
              <c:showVal val="1"/>
            </c:dLbl>
            <c:dLbl>
              <c:idx val="1"/>
              <c:layout>
                <c:manualLayout>
                  <c:x val="1.1287479208152346E-2"/>
                  <c:y val="-2.5396647642511191E-2"/>
                </c:manualLayout>
              </c:layout>
              <c:showVal val="1"/>
            </c:dLbl>
            <c:dLbl>
              <c:idx val="2"/>
              <c:layout>
                <c:manualLayout>
                  <c:x val="3.0408202353395006E-2"/>
                  <c:y val="-8.465549214170481E-3"/>
                </c:manualLayout>
              </c:layout>
              <c:showVal val="1"/>
            </c:dLbl>
            <c:dLbl>
              <c:idx val="3"/>
              <c:layout>
                <c:manualLayout>
                  <c:x val="5.0793656436685299E-2"/>
                  <c:y val="-3.3862196856681584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Calibri" pitchFamily="34" charset="0"/>
                    <a:cs typeface="Calibri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2024 9мес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</c:strCache>
            </c:strRef>
          </c:cat>
          <c:val>
            <c:numRef>
              <c:f>Лист1!$B$2:$B$5</c:f>
              <c:numCache>
                <c:formatCode>#,##0.0_р_.</c:formatCode>
                <c:ptCount val="4"/>
                <c:pt idx="0">
                  <c:v>358659</c:v>
                </c:pt>
                <c:pt idx="1">
                  <c:v>384861.1</c:v>
                </c:pt>
                <c:pt idx="2">
                  <c:v>371085.3</c:v>
                </c:pt>
                <c:pt idx="3">
                  <c:v>330563.8</c:v>
                </c:pt>
              </c:numCache>
            </c:numRef>
          </c:val>
          <c:shape val="cylinder"/>
        </c:ser>
        <c:shape val="box"/>
        <c:axId val="145910784"/>
        <c:axId val="145912576"/>
        <c:axId val="0"/>
      </c:bar3DChart>
      <c:catAx>
        <c:axId val="1459107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latin typeface="+mj-lt"/>
              </a:defRPr>
            </a:pPr>
            <a:endParaRPr lang="ru-RU"/>
          </a:p>
        </c:txPr>
        <c:crossAx val="145912576"/>
        <c:crosses val="autoZero"/>
        <c:auto val="1"/>
        <c:lblAlgn val="ctr"/>
        <c:lblOffset val="100"/>
      </c:catAx>
      <c:valAx>
        <c:axId val="145912576"/>
        <c:scaling>
          <c:orientation val="minMax"/>
        </c:scaling>
        <c:delete val="1"/>
        <c:axPos val="l"/>
        <c:numFmt formatCode="#,##0.0_р_." sourceLinked="1"/>
        <c:tickLblPos val="none"/>
        <c:crossAx val="14591078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"/>
  <c:chart>
    <c:title>
      <c:tx>
        <c:rich>
          <a:bodyPr/>
          <a:lstStyle/>
          <a:p>
            <a:pPr>
              <a:defRPr sz="1600" b="1">
                <a:solidFill>
                  <a:schemeClr val="accent6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defRPr>
            </a:pPr>
            <a:r>
              <a:rPr lang="ru-RU" sz="1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АКЦИЗЫ</a:t>
            </a:r>
          </a:p>
        </c:rich>
      </c:tx>
      <c:layout>
        <c:manualLayout>
          <c:xMode val="edge"/>
          <c:yMode val="edge"/>
          <c:x val="0.11075043688769361"/>
          <c:y val="2.8940365918210451E-2"/>
        </c:manualLayout>
      </c:layout>
    </c:title>
    <c:view3D>
      <c:depthPercent val="100"/>
      <c:rAngAx val="1"/>
    </c:view3D>
    <c:floor>
      <c:spPr>
        <a:noFill/>
        <a:ln w="10000">
          <a:noFill/>
        </a:ln>
      </c:spPr>
    </c:floor>
    <c:plotArea>
      <c:layout>
        <c:manualLayout>
          <c:layoutTarget val="inner"/>
          <c:xMode val="edge"/>
          <c:yMode val="edge"/>
          <c:x val="0"/>
          <c:y val="0.11778728928711669"/>
          <c:w val="0.98392296357691544"/>
          <c:h val="0.6874609760813897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АКЦИЗЫ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sunset" dir="t"/>
            </a:scene3d>
            <a:sp3d prstMaterial="matte">
              <a:bevelT w="114300" prst="artDeco"/>
            </a:sp3d>
          </c:spPr>
          <c:dLbls>
            <c:dLbl>
              <c:idx val="0"/>
              <c:layout>
                <c:manualLayout>
                  <c:x val="2.9239766081871829E-3"/>
                  <c:y val="-2.0671689941578874E-2"/>
                </c:manualLayout>
              </c:layout>
              <c:showVal val="1"/>
            </c:dLbl>
            <c:dLbl>
              <c:idx val="1"/>
              <c:layout>
                <c:manualLayout>
                  <c:x val="1.461988304093568E-2"/>
                  <c:y val="-1.6537351953263103E-2"/>
                </c:manualLayout>
              </c:layout>
              <c:showVal val="1"/>
            </c:dLbl>
            <c:dLbl>
              <c:idx val="2"/>
              <c:layout>
                <c:manualLayout>
                  <c:x val="8.771929824561403E-3"/>
                  <c:y val="-1.6537351953263103E-2"/>
                </c:manualLayout>
              </c:layout>
              <c:showVal val="1"/>
            </c:dLbl>
            <c:dLbl>
              <c:idx val="3"/>
              <c:layout>
                <c:manualLayout>
                  <c:x val="1.7543859649123247E-2"/>
                  <c:y val="-2.0671689941578874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Calibri" pitchFamily="34" charset="0"/>
                    <a:cs typeface="Calibri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2024 9мес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strCache>
            </c:strRef>
          </c:cat>
          <c:val>
            <c:numRef>
              <c:f>Лист1!$B$2:$B$5</c:f>
              <c:numCache>
                <c:formatCode>#,##0.0_р_.</c:formatCode>
                <c:ptCount val="4"/>
                <c:pt idx="0">
                  <c:v>27069.5</c:v>
                </c:pt>
                <c:pt idx="1">
                  <c:v>28216</c:v>
                </c:pt>
                <c:pt idx="2">
                  <c:v>29126</c:v>
                </c:pt>
                <c:pt idx="3">
                  <c:v>38815</c:v>
                </c:pt>
              </c:numCache>
            </c:numRef>
          </c:val>
          <c:shape val="cylinder"/>
        </c:ser>
        <c:shape val="box"/>
        <c:axId val="149522688"/>
        <c:axId val="149553152"/>
        <c:axId val="0"/>
      </c:bar3DChart>
      <c:catAx>
        <c:axId val="1495226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latin typeface="+mj-lt"/>
              </a:defRPr>
            </a:pPr>
            <a:endParaRPr lang="ru-RU"/>
          </a:p>
        </c:txPr>
        <c:crossAx val="149553152"/>
        <c:crosses val="autoZero"/>
        <c:auto val="1"/>
        <c:lblAlgn val="ctr"/>
        <c:lblOffset val="100"/>
      </c:catAx>
      <c:valAx>
        <c:axId val="149553152"/>
        <c:scaling>
          <c:orientation val="minMax"/>
        </c:scaling>
        <c:delete val="1"/>
        <c:axPos val="l"/>
        <c:numFmt formatCode="#,##0.0_р_." sourceLinked="1"/>
        <c:tickLblPos val="none"/>
        <c:crossAx val="14952268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b="1">
                <a:solidFill>
                  <a:schemeClr val="accent5">
                    <a:lumMod val="60000"/>
                    <a:lumOff val="40000"/>
                  </a:schemeClr>
                </a:solidFill>
              </a:defRPr>
            </a:pPr>
            <a:r>
              <a:rPr lang="ru-RU" sz="1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НАЛОГИ НА СОВОКУПНЫЙ ДОХОД</a:t>
            </a:r>
            <a:endParaRPr lang="ru-RU" sz="1600" b="1" dirty="0">
              <a:solidFill>
                <a:schemeClr val="accent5">
                  <a:lumMod val="60000"/>
                  <a:lumOff val="40000"/>
                </a:schemeClr>
              </a:solidFill>
              <a:latin typeface="Tahoma" pitchFamily="34" charset="0"/>
              <a:cs typeface="Tahoma" pitchFamily="34" charset="0"/>
            </a:endParaRPr>
          </a:p>
        </c:rich>
      </c:tx>
      <c:layout/>
    </c:title>
    <c:view3D>
      <c:rAngAx val="1"/>
    </c:view3D>
    <c:floor>
      <c:spPr>
        <a:noFill/>
        <a:ln w="10000">
          <a:noFill/>
        </a:ln>
      </c:spPr>
    </c:floor>
    <c:plotArea>
      <c:layout>
        <c:manualLayout>
          <c:layoutTarget val="inner"/>
          <c:xMode val="edge"/>
          <c:yMode val="edge"/>
          <c:x val="0"/>
          <c:y val="0.11603238237384143"/>
          <c:w val="1"/>
          <c:h val="0.7502193591275047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scene3d>
              <a:camera prst="orthographicFront"/>
              <a:lightRig rig="sunset" dir="t"/>
            </a:scene3d>
            <a:sp3d prstMaterial="matte">
              <a:bevelT w="114300" prst="artDeco"/>
            </a:sp3d>
          </c:spPr>
          <c:dLbls>
            <c:dLbl>
              <c:idx val="0"/>
              <c:layout>
                <c:manualLayout>
                  <c:x val="1.8300646060152928E-2"/>
                  <c:y val="-2.5396647642511191E-2"/>
                </c:manualLayout>
              </c:layout>
              <c:showVal val="1"/>
            </c:dLbl>
            <c:dLbl>
              <c:idx val="1"/>
              <c:layout>
                <c:manualLayout>
                  <c:x val="3.3986914111712584E-2"/>
                  <c:y val="-3.6768919645154011E-2"/>
                </c:manualLayout>
              </c:layout>
              <c:showVal val="1"/>
            </c:dLbl>
            <c:dLbl>
              <c:idx val="2"/>
              <c:layout>
                <c:manualLayout>
                  <c:x val="2.4971838825860543E-2"/>
                  <c:y val="-2.8682240634097515E-2"/>
                </c:manualLayout>
              </c:layout>
              <c:showVal val="1"/>
            </c:dLbl>
            <c:dLbl>
              <c:idx val="3"/>
              <c:layout>
                <c:manualLayout>
                  <c:x val="1.8300646060152928E-2"/>
                  <c:y val="-8.4655492141706857E-3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Calibri" pitchFamily="34" charset="0"/>
                    <a:cs typeface="Calibri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2024 9мес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</c:strCache>
            </c:strRef>
          </c:cat>
          <c:val>
            <c:numRef>
              <c:f>Лист1!$B$2:$B$5</c:f>
              <c:numCache>
                <c:formatCode>#,##0.0_р_.</c:formatCode>
                <c:ptCount val="4"/>
                <c:pt idx="0">
                  <c:v>81223</c:v>
                </c:pt>
                <c:pt idx="1">
                  <c:v>94490</c:v>
                </c:pt>
                <c:pt idx="2">
                  <c:v>129906</c:v>
                </c:pt>
                <c:pt idx="3">
                  <c:v>132597</c:v>
                </c:pt>
              </c:numCache>
            </c:numRef>
          </c:val>
          <c:shape val="cylinder"/>
        </c:ser>
        <c:shape val="box"/>
        <c:axId val="149645952"/>
        <c:axId val="149668224"/>
        <c:axId val="0"/>
      </c:bar3DChart>
      <c:catAx>
        <c:axId val="14964595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latin typeface="+mj-lt"/>
              </a:defRPr>
            </a:pPr>
            <a:endParaRPr lang="ru-RU"/>
          </a:p>
        </c:txPr>
        <c:crossAx val="149668224"/>
        <c:crosses val="autoZero"/>
        <c:auto val="1"/>
        <c:lblAlgn val="ctr"/>
        <c:lblOffset val="100"/>
      </c:catAx>
      <c:valAx>
        <c:axId val="149668224"/>
        <c:scaling>
          <c:orientation val="minMax"/>
        </c:scaling>
        <c:delete val="1"/>
        <c:axPos val="l"/>
        <c:numFmt formatCode="#,##0.0_р_." sourceLinked="1"/>
        <c:tickLblPos val="none"/>
        <c:crossAx val="14964595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"/>
  <c:chart>
    <c:title>
      <c:tx>
        <c:rich>
          <a:bodyPr/>
          <a:lstStyle/>
          <a:p>
            <a:pPr>
              <a:defRPr sz="1600" b="1">
                <a:solidFill>
                  <a:srgbClr val="00B050"/>
                </a:solidFill>
              </a:defRPr>
            </a:pPr>
            <a:r>
              <a:rPr lang="ru-RU" sz="1600" b="1" dirty="0" smtClean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ГОСУДАРСТВЕННАЯ</a:t>
            </a:r>
            <a:r>
              <a:rPr lang="ru-RU" sz="1600" b="1" baseline="0" dirty="0" smtClean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 ПОШЛИНА</a:t>
            </a:r>
          </a:p>
        </c:rich>
      </c:tx>
      <c:layout>
        <c:manualLayout>
          <c:xMode val="edge"/>
          <c:yMode val="edge"/>
          <c:x val="0.16882663233578218"/>
          <c:y val="2.5468934458484551E-2"/>
        </c:manualLayout>
      </c:layout>
    </c:title>
    <c:view3D>
      <c:depthPercent val="100"/>
      <c:rAngAx val="1"/>
    </c:view3D>
    <c:floor>
      <c:spPr>
        <a:noFill/>
        <a:ln w="10000">
          <a:noFill/>
        </a:ln>
      </c:spPr>
    </c:floor>
    <c:plotArea>
      <c:layout>
        <c:manualLayout>
          <c:layoutTarget val="inner"/>
          <c:xMode val="edge"/>
          <c:yMode val="edge"/>
          <c:x val="1.3675212202682582E-2"/>
          <c:y val="0.15802557380747492"/>
          <c:w val="0.98392296357691522"/>
          <c:h val="0.7081326660229619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АКЦИЗЫ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sunset" dir="t"/>
            </a:scene3d>
            <a:sp3d prstMaterial="matte">
              <a:bevelT w="114300" prst="artDeco"/>
            </a:sp3d>
          </c:spPr>
          <c:dLbls>
            <c:dLbl>
              <c:idx val="0"/>
              <c:layout>
                <c:manualLayout>
                  <c:x val="2.9239766081871846E-3"/>
                  <c:y val="-2.0671689941578874E-2"/>
                </c:manualLayout>
              </c:layout>
              <c:showVal val="1"/>
            </c:dLbl>
            <c:dLbl>
              <c:idx val="1"/>
              <c:layout>
                <c:manualLayout>
                  <c:x val="1.461988304093568E-2"/>
                  <c:y val="-1.6537351953263103E-2"/>
                </c:manualLayout>
              </c:layout>
              <c:showVal val="1"/>
            </c:dLbl>
            <c:dLbl>
              <c:idx val="2"/>
              <c:layout>
                <c:manualLayout>
                  <c:x val="8.771929824561403E-3"/>
                  <c:y val="-1.6537351953263103E-2"/>
                </c:manualLayout>
              </c:layout>
              <c:showVal val="1"/>
            </c:dLbl>
            <c:dLbl>
              <c:idx val="3"/>
              <c:layout>
                <c:manualLayout>
                  <c:x val="1.7543859649123261E-2"/>
                  <c:y val="-2.0671689941578874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Calibri" pitchFamily="34" charset="0"/>
                    <a:cs typeface="Calibri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2024 9мес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strCache>
            </c:strRef>
          </c:cat>
          <c:val>
            <c:numRef>
              <c:f>Лист1!$B$2:$B$5</c:f>
              <c:numCache>
                <c:formatCode>#,##0.0_р_.</c:formatCode>
                <c:ptCount val="4"/>
                <c:pt idx="0">
                  <c:v>4429</c:v>
                </c:pt>
                <c:pt idx="1">
                  <c:v>6730</c:v>
                </c:pt>
                <c:pt idx="2">
                  <c:v>6820</c:v>
                </c:pt>
                <c:pt idx="3">
                  <c:v>6910</c:v>
                </c:pt>
              </c:numCache>
            </c:numRef>
          </c:val>
          <c:shape val="cylinder"/>
        </c:ser>
        <c:shape val="box"/>
        <c:axId val="149713280"/>
        <c:axId val="149714816"/>
        <c:axId val="0"/>
      </c:bar3DChart>
      <c:catAx>
        <c:axId val="1497132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latin typeface="+mj-lt"/>
              </a:defRPr>
            </a:pPr>
            <a:endParaRPr lang="ru-RU"/>
          </a:p>
        </c:txPr>
        <c:crossAx val="149714816"/>
        <c:crosses val="autoZero"/>
        <c:auto val="1"/>
        <c:lblAlgn val="ctr"/>
        <c:lblOffset val="100"/>
      </c:catAx>
      <c:valAx>
        <c:axId val="149714816"/>
        <c:scaling>
          <c:orientation val="minMax"/>
        </c:scaling>
        <c:delete val="1"/>
        <c:axPos val="l"/>
        <c:numFmt formatCode="#,##0.0_р_." sourceLinked="1"/>
        <c:tickLblPos val="none"/>
        <c:crossAx val="14971328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BE2957-B051-4875-B875-975ACCAF1A2B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1409D68-25E4-411D-A4E5-42F05B4418EA}">
      <dgm:prSet phldrT="[Текст]" custT="1"/>
      <dgm:spPr/>
      <dgm:t>
        <a:bodyPr/>
        <a:lstStyle/>
        <a:p>
          <a:r>
            <a:rPr lang="ru-RU" sz="2800" b="1" dirty="0" smtClean="0">
              <a:latin typeface="+mj-lt"/>
            </a:rPr>
            <a:t>Сохранение устойчивости и обеспечение сбалансированности бюджета</a:t>
          </a:r>
          <a:endParaRPr lang="ru-RU" sz="2800" b="1" dirty="0">
            <a:latin typeface="+mj-lt"/>
          </a:endParaRPr>
        </a:p>
      </dgm:t>
    </dgm:pt>
    <dgm:pt modelId="{2D2B20A8-5E5A-4C36-AD5D-5330FE752765}" type="parTrans" cxnId="{A74853AA-F60F-4DEA-B316-4F6A0049A8C0}">
      <dgm:prSet/>
      <dgm:spPr/>
      <dgm:t>
        <a:bodyPr/>
        <a:lstStyle/>
        <a:p>
          <a:endParaRPr lang="ru-RU" sz="2400">
            <a:latin typeface="+mj-lt"/>
          </a:endParaRPr>
        </a:p>
      </dgm:t>
    </dgm:pt>
    <dgm:pt modelId="{CFDCA7D5-31E7-4C8E-BB60-4CDCC121193C}" type="sibTrans" cxnId="{A74853AA-F60F-4DEA-B316-4F6A0049A8C0}">
      <dgm:prSet/>
      <dgm:spPr/>
      <dgm:t>
        <a:bodyPr/>
        <a:lstStyle/>
        <a:p>
          <a:endParaRPr lang="ru-RU" sz="2400">
            <a:latin typeface="+mj-lt"/>
          </a:endParaRPr>
        </a:p>
      </dgm:t>
    </dgm:pt>
    <dgm:pt modelId="{8AC772F7-4BCC-434B-9171-9060B8354AC4}">
      <dgm:prSet phldrT="[Текст]" custT="1"/>
      <dgm:spPr/>
      <dgm:t>
        <a:bodyPr/>
        <a:lstStyle/>
        <a:p>
          <a:r>
            <a:rPr lang="ru-RU" sz="2400" dirty="0" smtClean="0">
              <a:latin typeface="+mj-lt"/>
            </a:rPr>
            <a:t>Обеспечение роста налоговых и неналоговых доходов</a:t>
          </a:r>
          <a:endParaRPr lang="ru-RU" sz="2400" dirty="0">
            <a:latin typeface="+mj-lt"/>
          </a:endParaRPr>
        </a:p>
      </dgm:t>
    </dgm:pt>
    <dgm:pt modelId="{2D8CFC20-5EE8-488E-BF29-14736DBBD5CF}" type="parTrans" cxnId="{9DA702CD-FA34-4DBE-9FE2-EEC3B6BC32BA}">
      <dgm:prSet/>
      <dgm:spPr/>
      <dgm:t>
        <a:bodyPr/>
        <a:lstStyle/>
        <a:p>
          <a:endParaRPr lang="ru-RU" sz="2400">
            <a:latin typeface="+mj-lt"/>
          </a:endParaRPr>
        </a:p>
      </dgm:t>
    </dgm:pt>
    <dgm:pt modelId="{8F30E793-B3FC-498A-9EE2-EEB5471141DE}" type="sibTrans" cxnId="{9DA702CD-FA34-4DBE-9FE2-EEC3B6BC32BA}">
      <dgm:prSet/>
      <dgm:spPr/>
      <dgm:t>
        <a:bodyPr/>
        <a:lstStyle/>
        <a:p>
          <a:endParaRPr lang="ru-RU" sz="2400">
            <a:latin typeface="+mj-lt"/>
          </a:endParaRPr>
        </a:p>
      </dgm:t>
    </dgm:pt>
    <dgm:pt modelId="{708CE7FE-A6FE-4314-9480-0A36D0A8B3A0}">
      <dgm:prSet phldrT="[Текст]" custT="1"/>
      <dgm:spPr/>
      <dgm:t>
        <a:bodyPr/>
        <a:lstStyle/>
        <a:p>
          <a:r>
            <a:rPr lang="ru-RU" sz="2400" dirty="0" smtClean="0">
              <a:latin typeface="+mj-lt"/>
            </a:rPr>
            <a:t>Сдерживание роста расходов бюджета</a:t>
          </a:r>
          <a:endParaRPr lang="ru-RU" sz="2400" dirty="0">
            <a:latin typeface="+mj-lt"/>
          </a:endParaRPr>
        </a:p>
      </dgm:t>
    </dgm:pt>
    <dgm:pt modelId="{F3DBB379-B180-4828-83CA-EF4F09CAD32F}" type="parTrans" cxnId="{63CF6595-CDA4-4455-A42D-17FFF59F4C27}">
      <dgm:prSet/>
      <dgm:spPr/>
      <dgm:t>
        <a:bodyPr/>
        <a:lstStyle/>
        <a:p>
          <a:endParaRPr lang="ru-RU" sz="2400">
            <a:latin typeface="+mj-lt"/>
          </a:endParaRPr>
        </a:p>
      </dgm:t>
    </dgm:pt>
    <dgm:pt modelId="{16D726B1-90F3-410B-84FF-2AF037DDABDC}" type="sibTrans" cxnId="{63CF6595-CDA4-4455-A42D-17FFF59F4C27}">
      <dgm:prSet/>
      <dgm:spPr/>
      <dgm:t>
        <a:bodyPr/>
        <a:lstStyle/>
        <a:p>
          <a:endParaRPr lang="ru-RU" sz="2400">
            <a:latin typeface="+mj-lt"/>
          </a:endParaRPr>
        </a:p>
      </dgm:t>
    </dgm:pt>
    <dgm:pt modelId="{F7A472DA-87BF-412D-BA26-2507D84AB0C0}" type="pres">
      <dgm:prSet presAssocID="{4DBE2957-B051-4875-B875-975ACCAF1A2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CCE04E8-8A05-4DEA-B116-CCCB7EEE2C9B}" type="pres">
      <dgm:prSet presAssocID="{B1409D68-25E4-411D-A4E5-42F05B4418EA}" presName="hierRoot1" presStyleCnt="0"/>
      <dgm:spPr/>
    </dgm:pt>
    <dgm:pt modelId="{508B71D0-9B00-4E77-A439-C8133C7B3235}" type="pres">
      <dgm:prSet presAssocID="{B1409D68-25E4-411D-A4E5-42F05B4418EA}" presName="composite" presStyleCnt="0"/>
      <dgm:spPr/>
    </dgm:pt>
    <dgm:pt modelId="{93A3B3BE-87E8-4122-AF86-6146A071A9C2}" type="pres">
      <dgm:prSet presAssocID="{B1409D68-25E4-411D-A4E5-42F05B4418EA}" presName="background" presStyleLbl="node0" presStyleIdx="0" presStyleCnt="1"/>
      <dgm:spPr>
        <a:noFill/>
        <a:ln>
          <a:noFill/>
        </a:ln>
      </dgm:spPr>
    </dgm:pt>
    <dgm:pt modelId="{74E0C349-A8EA-4B54-97FF-570528DCDA05}" type="pres">
      <dgm:prSet presAssocID="{B1409D68-25E4-411D-A4E5-42F05B4418EA}" presName="text" presStyleLbl="fgAcc0" presStyleIdx="0" presStyleCnt="1" custScaleX="1385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E78A89-1486-47DB-AB25-73FC6412358C}" type="pres">
      <dgm:prSet presAssocID="{B1409D68-25E4-411D-A4E5-42F05B4418EA}" presName="hierChild2" presStyleCnt="0"/>
      <dgm:spPr/>
    </dgm:pt>
    <dgm:pt modelId="{1515C9F9-D5A6-4F55-956C-8AE638570B85}" type="pres">
      <dgm:prSet presAssocID="{2D8CFC20-5EE8-488E-BF29-14736DBBD5CF}" presName="Name10" presStyleLbl="parChTrans1D2" presStyleIdx="0" presStyleCnt="2"/>
      <dgm:spPr/>
      <dgm:t>
        <a:bodyPr/>
        <a:lstStyle/>
        <a:p>
          <a:endParaRPr lang="ru-RU"/>
        </a:p>
      </dgm:t>
    </dgm:pt>
    <dgm:pt modelId="{D6B86D26-3A8E-40A5-95D7-23C8C74C0B20}" type="pres">
      <dgm:prSet presAssocID="{8AC772F7-4BCC-434B-9171-9060B8354AC4}" presName="hierRoot2" presStyleCnt="0"/>
      <dgm:spPr/>
    </dgm:pt>
    <dgm:pt modelId="{2DAABEBA-5550-4BD0-BCB6-3A16207AAD62}" type="pres">
      <dgm:prSet presAssocID="{8AC772F7-4BCC-434B-9171-9060B8354AC4}" presName="composite2" presStyleCnt="0"/>
      <dgm:spPr/>
    </dgm:pt>
    <dgm:pt modelId="{38449F87-9D0A-4748-8D0B-4F0B36B71DEF}" type="pres">
      <dgm:prSet presAssocID="{8AC772F7-4BCC-434B-9171-9060B8354AC4}" presName="background2" presStyleLbl="node2" presStyleIdx="0" presStyleCnt="2"/>
      <dgm:spPr>
        <a:noFill/>
        <a:ln>
          <a:noFill/>
        </a:ln>
      </dgm:spPr>
    </dgm:pt>
    <dgm:pt modelId="{2FA9E502-3857-4FBF-A787-F3142CE8A2DC}" type="pres">
      <dgm:prSet presAssocID="{8AC772F7-4BCC-434B-9171-9060B8354AC4}" presName="text2" presStyleLbl="fgAcc2" presStyleIdx="0" presStyleCnt="2" custLinFactNeighborX="-1268" custLinFactNeighborY="-42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4DF66F-3DD2-4E71-A8B3-442F39878552}" type="pres">
      <dgm:prSet presAssocID="{8AC772F7-4BCC-434B-9171-9060B8354AC4}" presName="hierChild3" presStyleCnt="0"/>
      <dgm:spPr/>
    </dgm:pt>
    <dgm:pt modelId="{5F29F7D2-07E3-428D-A704-81B63F373090}" type="pres">
      <dgm:prSet presAssocID="{F3DBB379-B180-4828-83CA-EF4F09CAD32F}" presName="Name10" presStyleLbl="parChTrans1D2" presStyleIdx="1" presStyleCnt="2"/>
      <dgm:spPr/>
      <dgm:t>
        <a:bodyPr/>
        <a:lstStyle/>
        <a:p>
          <a:endParaRPr lang="ru-RU"/>
        </a:p>
      </dgm:t>
    </dgm:pt>
    <dgm:pt modelId="{9EA604F5-764A-4C49-9041-7D126CDC4FF7}" type="pres">
      <dgm:prSet presAssocID="{708CE7FE-A6FE-4314-9480-0A36D0A8B3A0}" presName="hierRoot2" presStyleCnt="0"/>
      <dgm:spPr/>
    </dgm:pt>
    <dgm:pt modelId="{8DA7803B-C0E3-492E-91EF-9287F80C0A26}" type="pres">
      <dgm:prSet presAssocID="{708CE7FE-A6FE-4314-9480-0A36D0A8B3A0}" presName="composite2" presStyleCnt="0"/>
      <dgm:spPr/>
    </dgm:pt>
    <dgm:pt modelId="{3559DFA8-6027-4675-98A3-2722A1DAACBB}" type="pres">
      <dgm:prSet presAssocID="{708CE7FE-A6FE-4314-9480-0A36D0A8B3A0}" presName="background2" presStyleLbl="node2" presStyleIdx="1" presStyleCnt="2"/>
      <dgm:spPr>
        <a:noFill/>
        <a:ln>
          <a:noFill/>
        </a:ln>
      </dgm:spPr>
    </dgm:pt>
    <dgm:pt modelId="{FB25B612-E49A-4C10-8AED-CC25D8103C8D}" type="pres">
      <dgm:prSet presAssocID="{708CE7FE-A6FE-4314-9480-0A36D0A8B3A0}" presName="text2" presStyleLbl="fgAcc2" presStyleIdx="1" presStyleCnt="2" custLinFactNeighborX="-1268" custLinFactNeighborY="-42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10E953-550C-4778-9D93-181FBA2BBF25}" type="pres">
      <dgm:prSet presAssocID="{708CE7FE-A6FE-4314-9480-0A36D0A8B3A0}" presName="hierChild3" presStyleCnt="0"/>
      <dgm:spPr/>
    </dgm:pt>
  </dgm:ptLst>
  <dgm:cxnLst>
    <dgm:cxn modelId="{C798A7BD-8605-4DFA-A94F-6A901248CDE5}" type="presOf" srcId="{2D8CFC20-5EE8-488E-BF29-14736DBBD5CF}" destId="{1515C9F9-D5A6-4F55-956C-8AE638570B85}" srcOrd="0" destOrd="0" presId="urn:microsoft.com/office/officeart/2005/8/layout/hierarchy1"/>
    <dgm:cxn modelId="{E604DA48-F5B4-4DA4-AE67-8E112DEC1AE1}" type="presOf" srcId="{8AC772F7-4BCC-434B-9171-9060B8354AC4}" destId="{2FA9E502-3857-4FBF-A787-F3142CE8A2DC}" srcOrd="0" destOrd="0" presId="urn:microsoft.com/office/officeart/2005/8/layout/hierarchy1"/>
    <dgm:cxn modelId="{DD357610-E209-4CCB-9A31-7B65275082C8}" type="presOf" srcId="{708CE7FE-A6FE-4314-9480-0A36D0A8B3A0}" destId="{FB25B612-E49A-4C10-8AED-CC25D8103C8D}" srcOrd="0" destOrd="0" presId="urn:microsoft.com/office/officeart/2005/8/layout/hierarchy1"/>
    <dgm:cxn modelId="{A74853AA-F60F-4DEA-B316-4F6A0049A8C0}" srcId="{4DBE2957-B051-4875-B875-975ACCAF1A2B}" destId="{B1409D68-25E4-411D-A4E5-42F05B4418EA}" srcOrd="0" destOrd="0" parTransId="{2D2B20A8-5E5A-4C36-AD5D-5330FE752765}" sibTransId="{CFDCA7D5-31E7-4C8E-BB60-4CDCC121193C}"/>
    <dgm:cxn modelId="{BA51087B-8671-46A9-9220-C27FACC23DBF}" type="presOf" srcId="{B1409D68-25E4-411D-A4E5-42F05B4418EA}" destId="{74E0C349-A8EA-4B54-97FF-570528DCDA05}" srcOrd="0" destOrd="0" presId="urn:microsoft.com/office/officeart/2005/8/layout/hierarchy1"/>
    <dgm:cxn modelId="{947B8D21-444A-4F24-A70C-7A6217F25495}" type="presOf" srcId="{4DBE2957-B051-4875-B875-975ACCAF1A2B}" destId="{F7A472DA-87BF-412D-BA26-2507D84AB0C0}" srcOrd="0" destOrd="0" presId="urn:microsoft.com/office/officeart/2005/8/layout/hierarchy1"/>
    <dgm:cxn modelId="{0A46BE59-862C-43F7-8AF8-A8A91EBBC083}" type="presOf" srcId="{F3DBB379-B180-4828-83CA-EF4F09CAD32F}" destId="{5F29F7D2-07E3-428D-A704-81B63F373090}" srcOrd="0" destOrd="0" presId="urn:microsoft.com/office/officeart/2005/8/layout/hierarchy1"/>
    <dgm:cxn modelId="{9DA702CD-FA34-4DBE-9FE2-EEC3B6BC32BA}" srcId="{B1409D68-25E4-411D-A4E5-42F05B4418EA}" destId="{8AC772F7-4BCC-434B-9171-9060B8354AC4}" srcOrd="0" destOrd="0" parTransId="{2D8CFC20-5EE8-488E-BF29-14736DBBD5CF}" sibTransId="{8F30E793-B3FC-498A-9EE2-EEB5471141DE}"/>
    <dgm:cxn modelId="{63CF6595-CDA4-4455-A42D-17FFF59F4C27}" srcId="{B1409D68-25E4-411D-A4E5-42F05B4418EA}" destId="{708CE7FE-A6FE-4314-9480-0A36D0A8B3A0}" srcOrd="1" destOrd="0" parTransId="{F3DBB379-B180-4828-83CA-EF4F09CAD32F}" sibTransId="{16D726B1-90F3-410B-84FF-2AF037DDABDC}"/>
    <dgm:cxn modelId="{5270E31B-B30A-4AA7-B0A1-391A66E37DA6}" type="presParOf" srcId="{F7A472DA-87BF-412D-BA26-2507D84AB0C0}" destId="{9CCE04E8-8A05-4DEA-B116-CCCB7EEE2C9B}" srcOrd="0" destOrd="0" presId="urn:microsoft.com/office/officeart/2005/8/layout/hierarchy1"/>
    <dgm:cxn modelId="{1B84D84A-BA08-476A-B49D-BE5660EE7A69}" type="presParOf" srcId="{9CCE04E8-8A05-4DEA-B116-CCCB7EEE2C9B}" destId="{508B71D0-9B00-4E77-A439-C8133C7B3235}" srcOrd="0" destOrd="0" presId="urn:microsoft.com/office/officeart/2005/8/layout/hierarchy1"/>
    <dgm:cxn modelId="{CF466B76-9EDE-438B-8B1D-2060F221E84B}" type="presParOf" srcId="{508B71D0-9B00-4E77-A439-C8133C7B3235}" destId="{93A3B3BE-87E8-4122-AF86-6146A071A9C2}" srcOrd="0" destOrd="0" presId="urn:microsoft.com/office/officeart/2005/8/layout/hierarchy1"/>
    <dgm:cxn modelId="{87F074BA-7839-4FF4-94B5-F14B8F033789}" type="presParOf" srcId="{508B71D0-9B00-4E77-A439-C8133C7B3235}" destId="{74E0C349-A8EA-4B54-97FF-570528DCDA05}" srcOrd="1" destOrd="0" presId="urn:microsoft.com/office/officeart/2005/8/layout/hierarchy1"/>
    <dgm:cxn modelId="{95E4D7F3-6AA8-45CE-A467-8461E9C3513E}" type="presParOf" srcId="{9CCE04E8-8A05-4DEA-B116-CCCB7EEE2C9B}" destId="{C9E78A89-1486-47DB-AB25-73FC6412358C}" srcOrd="1" destOrd="0" presId="urn:microsoft.com/office/officeart/2005/8/layout/hierarchy1"/>
    <dgm:cxn modelId="{AB64A9BF-4670-4083-A285-455A2B733673}" type="presParOf" srcId="{C9E78A89-1486-47DB-AB25-73FC6412358C}" destId="{1515C9F9-D5A6-4F55-956C-8AE638570B85}" srcOrd="0" destOrd="0" presId="urn:microsoft.com/office/officeart/2005/8/layout/hierarchy1"/>
    <dgm:cxn modelId="{0952D0B2-F0AD-4662-A4AB-B7E78D42D04C}" type="presParOf" srcId="{C9E78A89-1486-47DB-AB25-73FC6412358C}" destId="{D6B86D26-3A8E-40A5-95D7-23C8C74C0B20}" srcOrd="1" destOrd="0" presId="urn:microsoft.com/office/officeart/2005/8/layout/hierarchy1"/>
    <dgm:cxn modelId="{B3FD3427-E1CF-49E8-BE78-CA9F6845CAFC}" type="presParOf" srcId="{D6B86D26-3A8E-40A5-95D7-23C8C74C0B20}" destId="{2DAABEBA-5550-4BD0-BCB6-3A16207AAD62}" srcOrd="0" destOrd="0" presId="urn:microsoft.com/office/officeart/2005/8/layout/hierarchy1"/>
    <dgm:cxn modelId="{67B4A742-C5F4-4DC3-B00B-ABF5D43948A7}" type="presParOf" srcId="{2DAABEBA-5550-4BD0-BCB6-3A16207AAD62}" destId="{38449F87-9D0A-4748-8D0B-4F0B36B71DEF}" srcOrd="0" destOrd="0" presId="urn:microsoft.com/office/officeart/2005/8/layout/hierarchy1"/>
    <dgm:cxn modelId="{BC0E38CB-4E5A-49A5-9766-2CDE6C47FB4C}" type="presParOf" srcId="{2DAABEBA-5550-4BD0-BCB6-3A16207AAD62}" destId="{2FA9E502-3857-4FBF-A787-F3142CE8A2DC}" srcOrd="1" destOrd="0" presId="urn:microsoft.com/office/officeart/2005/8/layout/hierarchy1"/>
    <dgm:cxn modelId="{A471458E-59B9-4064-94A6-E94D69E9F2CE}" type="presParOf" srcId="{D6B86D26-3A8E-40A5-95D7-23C8C74C0B20}" destId="{3A4DF66F-3DD2-4E71-A8B3-442F39878552}" srcOrd="1" destOrd="0" presId="urn:microsoft.com/office/officeart/2005/8/layout/hierarchy1"/>
    <dgm:cxn modelId="{B4C9628E-A609-4415-B449-CA3851FBA808}" type="presParOf" srcId="{C9E78A89-1486-47DB-AB25-73FC6412358C}" destId="{5F29F7D2-07E3-428D-A704-81B63F373090}" srcOrd="2" destOrd="0" presId="urn:microsoft.com/office/officeart/2005/8/layout/hierarchy1"/>
    <dgm:cxn modelId="{6C917A6E-392F-4215-B373-27DA962C7DFB}" type="presParOf" srcId="{C9E78A89-1486-47DB-AB25-73FC6412358C}" destId="{9EA604F5-764A-4C49-9041-7D126CDC4FF7}" srcOrd="3" destOrd="0" presId="urn:microsoft.com/office/officeart/2005/8/layout/hierarchy1"/>
    <dgm:cxn modelId="{9E3B8518-6179-4B8E-A06F-513D71AEEA2E}" type="presParOf" srcId="{9EA604F5-764A-4C49-9041-7D126CDC4FF7}" destId="{8DA7803B-C0E3-492E-91EF-9287F80C0A26}" srcOrd="0" destOrd="0" presId="urn:microsoft.com/office/officeart/2005/8/layout/hierarchy1"/>
    <dgm:cxn modelId="{B460140E-1754-485A-B022-441E78DD888F}" type="presParOf" srcId="{8DA7803B-C0E3-492E-91EF-9287F80C0A26}" destId="{3559DFA8-6027-4675-98A3-2722A1DAACBB}" srcOrd="0" destOrd="0" presId="urn:microsoft.com/office/officeart/2005/8/layout/hierarchy1"/>
    <dgm:cxn modelId="{97AC2A66-4EDE-43DB-B376-DB988CD5A3AC}" type="presParOf" srcId="{8DA7803B-C0E3-492E-91EF-9287F80C0A26}" destId="{FB25B612-E49A-4C10-8AED-CC25D8103C8D}" srcOrd="1" destOrd="0" presId="urn:microsoft.com/office/officeart/2005/8/layout/hierarchy1"/>
    <dgm:cxn modelId="{DBEE7C64-909F-4C07-BE66-285A6B8CC867}" type="presParOf" srcId="{9EA604F5-764A-4C49-9041-7D126CDC4FF7}" destId="{C110E953-550C-4778-9D93-181FBA2BBF2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29F7D2-07E3-428D-A704-81B63F373090}">
      <dsp:nvSpPr>
        <dsp:cNvPr id="0" name=""/>
        <dsp:cNvSpPr/>
      </dsp:nvSpPr>
      <dsp:spPr>
        <a:xfrm>
          <a:off x="4157829" y="2124060"/>
          <a:ext cx="1998916" cy="8809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1494"/>
              </a:lnTo>
              <a:lnTo>
                <a:pt x="1998916" y="571494"/>
              </a:lnTo>
              <a:lnTo>
                <a:pt x="1998916" y="88093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15C9F9-D5A6-4F55-956C-8AE638570B85}">
      <dsp:nvSpPr>
        <dsp:cNvPr id="0" name=""/>
        <dsp:cNvSpPr/>
      </dsp:nvSpPr>
      <dsp:spPr>
        <a:xfrm>
          <a:off x="2074204" y="2124060"/>
          <a:ext cx="2083625" cy="880932"/>
        </a:xfrm>
        <a:custGeom>
          <a:avLst/>
          <a:gdLst/>
          <a:ahLst/>
          <a:cxnLst/>
          <a:rect l="0" t="0" r="0" b="0"/>
          <a:pathLst>
            <a:path>
              <a:moveTo>
                <a:pt x="2083625" y="0"/>
              </a:moveTo>
              <a:lnTo>
                <a:pt x="2083625" y="571494"/>
              </a:lnTo>
              <a:lnTo>
                <a:pt x="0" y="571494"/>
              </a:lnTo>
              <a:lnTo>
                <a:pt x="0" y="88093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A3B3BE-87E8-4122-AF86-6146A071A9C2}">
      <dsp:nvSpPr>
        <dsp:cNvPr id="0" name=""/>
        <dsp:cNvSpPr/>
      </dsp:nvSpPr>
      <dsp:spPr>
        <a:xfrm>
          <a:off x="1843413" y="2994"/>
          <a:ext cx="4628833" cy="2121065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E0C349-A8EA-4B54-97FF-570528DCDA05}">
      <dsp:nvSpPr>
        <dsp:cNvPr id="0" name=""/>
        <dsp:cNvSpPr/>
      </dsp:nvSpPr>
      <dsp:spPr>
        <a:xfrm>
          <a:off x="2214553" y="355577"/>
          <a:ext cx="4628833" cy="21210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+mj-lt"/>
            </a:rPr>
            <a:t>Сохранение устойчивости и обеспечение сбалансированности бюджета</a:t>
          </a:r>
          <a:endParaRPr lang="ru-RU" sz="2800" b="1" kern="1200" dirty="0">
            <a:latin typeface="+mj-lt"/>
          </a:endParaRPr>
        </a:p>
      </dsp:txBody>
      <dsp:txXfrm>
        <a:off x="2214553" y="355577"/>
        <a:ext cx="4628833" cy="2121065"/>
      </dsp:txXfrm>
    </dsp:sp>
    <dsp:sp modelId="{38449F87-9D0A-4748-8D0B-4F0B36B71DEF}">
      <dsp:nvSpPr>
        <dsp:cNvPr id="0" name=""/>
        <dsp:cNvSpPr/>
      </dsp:nvSpPr>
      <dsp:spPr>
        <a:xfrm>
          <a:off x="404074" y="3004992"/>
          <a:ext cx="3340261" cy="2121065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A9E502-3857-4FBF-A787-F3142CE8A2DC}">
      <dsp:nvSpPr>
        <dsp:cNvPr id="0" name=""/>
        <dsp:cNvSpPr/>
      </dsp:nvSpPr>
      <dsp:spPr>
        <a:xfrm>
          <a:off x="775214" y="3357575"/>
          <a:ext cx="3340261" cy="21210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+mj-lt"/>
            </a:rPr>
            <a:t>Обеспечение роста налоговых и неналоговых доходов</a:t>
          </a:r>
          <a:endParaRPr lang="ru-RU" sz="2400" kern="1200" dirty="0">
            <a:latin typeface="+mj-lt"/>
          </a:endParaRPr>
        </a:p>
      </dsp:txBody>
      <dsp:txXfrm>
        <a:off x="775214" y="3357575"/>
        <a:ext cx="3340261" cy="2121065"/>
      </dsp:txXfrm>
    </dsp:sp>
    <dsp:sp modelId="{3559DFA8-6027-4675-98A3-2722A1DAACBB}">
      <dsp:nvSpPr>
        <dsp:cNvPr id="0" name=""/>
        <dsp:cNvSpPr/>
      </dsp:nvSpPr>
      <dsp:spPr>
        <a:xfrm>
          <a:off x="4486615" y="3004992"/>
          <a:ext cx="3340261" cy="2121065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25B612-E49A-4C10-8AED-CC25D8103C8D}">
      <dsp:nvSpPr>
        <dsp:cNvPr id="0" name=""/>
        <dsp:cNvSpPr/>
      </dsp:nvSpPr>
      <dsp:spPr>
        <a:xfrm>
          <a:off x="4857755" y="3357575"/>
          <a:ext cx="3340261" cy="21210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+mj-lt"/>
            </a:rPr>
            <a:t>Сдерживание роста расходов бюджета</a:t>
          </a:r>
          <a:endParaRPr lang="ru-RU" sz="2400" kern="1200" dirty="0">
            <a:latin typeface="+mj-lt"/>
          </a:endParaRPr>
        </a:p>
      </dsp:txBody>
      <dsp:txXfrm>
        <a:off x="4857755" y="3357575"/>
        <a:ext cx="3340261" cy="21210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0.86171</cdr:x>
      <cdr:y>0</cdr:y>
    </cdr:from>
    <cdr:to>
      <cdr:x>0.99477</cdr:x>
      <cdr:y>0.03568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848872" y="-811303"/>
          <a:ext cx="1211978" cy="2148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0" dirty="0">
              <a:solidFill>
                <a:schemeClr val="tx1"/>
              </a:solidFill>
              <a:latin typeface="Calibri" pitchFamily="34" charset="0"/>
              <a:cs typeface="Times New Roman" pitchFamily="18" charset="0"/>
            </a:rPr>
            <a:t>Тыс. руб.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0.86587</cdr:x>
      <cdr:y>0.00264</cdr:y>
    </cdr:from>
    <cdr:to>
      <cdr:x>1</cdr:x>
      <cdr:y>0.03835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917514" y="15857"/>
          <a:ext cx="1226485" cy="2148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dirty="0">
              <a:solidFill>
                <a:schemeClr val="tx1"/>
              </a:solidFill>
              <a:latin typeface="Calibri" pitchFamily="34" charset="0"/>
              <a:cs typeface="Times New Roman" pitchFamily="18" charset="0"/>
            </a:rPr>
            <a:t>Тыс. руб.</a:t>
          </a:r>
        </a:p>
      </cdr:txBody>
    </cdr:sp>
  </cdr:relSizeAnchor>
  <cdr:relSizeAnchor xmlns:cdr="http://schemas.openxmlformats.org/drawingml/2006/chartDrawing">
    <cdr:from>
      <cdr:x>0.26076</cdr:x>
      <cdr:y>0.03905</cdr:y>
    </cdr:from>
    <cdr:to>
      <cdr:x>0.46795</cdr:x>
      <cdr:y>0.11086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393935" y="234933"/>
          <a:ext cx="1902111" cy="4320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2600" b="1" dirty="0" smtClean="0">
              <a:solidFill>
                <a:schemeClr val="tx1"/>
              </a:solidFill>
              <a:latin typeface="Calibri" pitchFamily="34" charset="0"/>
            </a:rPr>
            <a:t>1 </a:t>
          </a:r>
          <a:r>
            <a:rPr lang="en-US" sz="2600" b="1" dirty="0" smtClean="0">
              <a:solidFill>
                <a:schemeClr val="tx1"/>
              </a:solidFill>
              <a:latin typeface="Calibri" pitchFamily="34" charset="0"/>
            </a:rPr>
            <a:t>777 408</a:t>
          </a:r>
          <a:r>
            <a:rPr lang="ru-RU" sz="2600" b="1" dirty="0" smtClean="0">
              <a:solidFill>
                <a:schemeClr val="tx1"/>
              </a:solidFill>
              <a:latin typeface="Calibri" pitchFamily="34" charset="0"/>
            </a:rPr>
            <a:t>,</a:t>
          </a:r>
          <a:r>
            <a:rPr lang="en-US" sz="2600" b="1" dirty="0" smtClean="0">
              <a:solidFill>
                <a:schemeClr val="tx1"/>
              </a:solidFill>
              <a:latin typeface="Calibri" pitchFamily="34" charset="0"/>
            </a:rPr>
            <a:t>2</a:t>
          </a:r>
          <a:endParaRPr lang="ru-RU" sz="2600" b="1" dirty="0">
            <a:solidFill>
              <a:schemeClr val="tx1"/>
            </a:solidFill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0.48437</cdr:x>
      <cdr:y>0.1095</cdr:y>
    </cdr:from>
    <cdr:to>
      <cdr:x>0.69156</cdr:x>
      <cdr:y>0.18131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4429123" y="658799"/>
          <a:ext cx="1894546" cy="4320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2600" b="1" dirty="0" smtClean="0">
              <a:solidFill>
                <a:schemeClr val="tx1"/>
              </a:solidFill>
              <a:latin typeface="Calibri" pitchFamily="34" charset="0"/>
            </a:rPr>
            <a:t>1 642 030,3</a:t>
          </a:r>
          <a:endParaRPr lang="ru-RU" sz="2600" b="1" dirty="0">
            <a:solidFill>
              <a:schemeClr val="tx1"/>
            </a:solidFill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0.72656</cdr:x>
      <cdr:y>0.12137</cdr:y>
    </cdr:from>
    <cdr:to>
      <cdr:x>0.93375</cdr:x>
      <cdr:y>0.19318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6643701" y="730237"/>
          <a:ext cx="1894545" cy="4320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2600" b="1" dirty="0" smtClean="0">
              <a:solidFill>
                <a:schemeClr val="tx1"/>
              </a:solidFill>
              <a:latin typeface="Calibri" pitchFamily="34" charset="0"/>
            </a:rPr>
            <a:t>1 613 278,8</a:t>
          </a:r>
          <a:endParaRPr lang="ru-RU" sz="2600" b="1" dirty="0">
            <a:solidFill>
              <a:schemeClr val="tx1"/>
            </a:solidFill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0.10156</cdr:x>
      <cdr:y>0.84565</cdr:y>
    </cdr:from>
    <cdr:to>
      <cdr:x>0.19531</cdr:x>
      <cdr:y>0.90502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928661" y="5087955"/>
          <a:ext cx="857256" cy="3571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sz="2400" b="1" dirty="0" smtClean="0">
              <a:solidFill>
                <a:schemeClr val="tx1"/>
              </a:solidFill>
              <a:latin typeface="+mj-lt"/>
            </a:rPr>
            <a:t>2025</a:t>
          </a:r>
          <a:endParaRPr lang="ru-RU" sz="2400" b="1" dirty="0">
            <a:solidFill>
              <a:schemeClr val="tx1"/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0.34375</cdr:x>
      <cdr:y>0.84565</cdr:y>
    </cdr:from>
    <cdr:to>
      <cdr:x>0.4375</cdr:x>
      <cdr:y>0.90502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3143239" y="5087955"/>
          <a:ext cx="857256" cy="3571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sz="2400" b="1" dirty="0" smtClean="0">
              <a:solidFill>
                <a:schemeClr val="tx1"/>
              </a:solidFill>
              <a:latin typeface="+mj-lt"/>
            </a:rPr>
            <a:t>2026</a:t>
          </a:r>
          <a:endParaRPr lang="ru-RU" sz="2400" b="1" dirty="0">
            <a:solidFill>
              <a:schemeClr val="tx1"/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0.58594</cdr:x>
      <cdr:y>0.84565</cdr:y>
    </cdr:from>
    <cdr:to>
      <cdr:x>0.67969</cdr:x>
      <cdr:y>0.90502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5357817" y="5087955"/>
          <a:ext cx="857256" cy="3571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sz="2400" b="1" dirty="0" smtClean="0">
              <a:solidFill>
                <a:schemeClr val="tx1"/>
              </a:solidFill>
              <a:latin typeface="+mj-lt"/>
            </a:rPr>
            <a:t>2027</a:t>
          </a:r>
          <a:endParaRPr lang="ru-RU" sz="2400" b="1" dirty="0">
            <a:solidFill>
              <a:schemeClr val="tx1"/>
            </a:solidFill>
            <a:latin typeface="+mj-lt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0.05178</cdr:x>
      <cdr:y>0.10335</cdr:y>
    </cdr:from>
    <cdr:to>
      <cdr:x>0.2387</cdr:x>
      <cdr:y>0.20668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79512" y="360139"/>
          <a:ext cx="648072" cy="360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2000" dirty="0" smtClean="0">
              <a:solidFill>
                <a:schemeClr val="tx1"/>
              </a:solidFill>
              <a:latin typeface="Calibri" pitchFamily="34" charset="0"/>
            </a:rPr>
            <a:t>%</a:t>
          </a:r>
          <a:endParaRPr lang="ru-RU" sz="2000" dirty="0">
            <a:solidFill>
              <a:schemeClr val="tx1"/>
            </a:solidFill>
            <a:latin typeface="Calibri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0.24616</cdr:x>
      <cdr:y>0.34362</cdr:y>
    </cdr:from>
    <cdr:to>
      <cdr:x>0.32308</cdr:x>
      <cdr:y>0.50205</cdr:y>
    </cdr:to>
    <cdr:sp macro="" textlink="">
      <cdr:nvSpPr>
        <cdr:cNvPr id="3" name="Прямая со стрелкой 2"/>
        <cdr:cNvSpPr/>
      </cdr:nvSpPr>
      <cdr:spPr>
        <a:xfrm xmlns:a="http://schemas.openxmlformats.org/drawingml/2006/main" flipV="1">
          <a:off x="1143008" y="1084520"/>
          <a:ext cx="357173" cy="50003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0.46154</cdr:x>
      <cdr:y>0.32098</cdr:y>
    </cdr:from>
    <cdr:to>
      <cdr:x>0.53847</cdr:x>
      <cdr:y>0.34362</cdr:y>
    </cdr:to>
    <cdr:sp macro="" textlink="">
      <cdr:nvSpPr>
        <cdr:cNvPr id="4" name="Прямая со стрелкой 3"/>
        <cdr:cNvSpPr/>
      </cdr:nvSpPr>
      <cdr:spPr>
        <a:xfrm xmlns:a="http://schemas.openxmlformats.org/drawingml/2006/main" flipV="1">
          <a:off x="2143140" y="1013082"/>
          <a:ext cx="357190" cy="7143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0.67693</cdr:x>
      <cdr:y>0.27571</cdr:y>
    </cdr:from>
    <cdr:to>
      <cdr:x>0.76924</cdr:x>
      <cdr:y>0.32098</cdr:y>
    </cdr:to>
    <cdr:sp macro="" textlink="">
      <cdr:nvSpPr>
        <cdr:cNvPr id="5" name="Прямая со стрелкой 4"/>
        <cdr:cNvSpPr/>
      </cdr:nvSpPr>
      <cdr:spPr>
        <a:xfrm xmlns:a="http://schemas.openxmlformats.org/drawingml/2006/main" flipV="1">
          <a:off x="3143272" y="870206"/>
          <a:ext cx="428628" cy="14287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0.05178</cdr:x>
      <cdr:y>0.10335</cdr:y>
    </cdr:from>
    <cdr:to>
      <cdr:x>0.2387</cdr:x>
      <cdr:y>0.20668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79512" y="360139"/>
          <a:ext cx="648072" cy="360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2000" dirty="0" smtClean="0">
              <a:solidFill>
                <a:schemeClr val="tx1"/>
              </a:solidFill>
              <a:latin typeface="Calibri" pitchFamily="34" charset="0"/>
            </a:rPr>
            <a:t>%</a:t>
          </a:r>
          <a:endParaRPr lang="ru-RU" sz="2000" dirty="0">
            <a:solidFill>
              <a:schemeClr val="tx1"/>
            </a:solidFill>
            <a:latin typeface="Calibri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0.24999</cdr:x>
      <cdr:y>0.34783</cdr:y>
    </cdr:from>
    <cdr:to>
      <cdr:x>0.32353</cdr:x>
      <cdr:y>0.43479</cdr:y>
    </cdr:to>
    <cdr:sp macro="" textlink="">
      <cdr:nvSpPr>
        <cdr:cNvPr id="3" name="Прямая со стрелкой 2"/>
        <cdr:cNvSpPr/>
      </cdr:nvSpPr>
      <cdr:spPr>
        <a:xfrm xmlns:a="http://schemas.openxmlformats.org/drawingml/2006/main" rot="16200000" flipH="1">
          <a:off x="1250124" y="1107280"/>
          <a:ext cx="285748" cy="357217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0.05178</cdr:x>
      <cdr:y>0.10335</cdr:y>
    </cdr:from>
    <cdr:to>
      <cdr:x>0.2387</cdr:x>
      <cdr:y>0.20668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79512" y="360139"/>
          <a:ext cx="648072" cy="360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2000" dirty="0" smtClean="0">
              <a:solidFill>
                <a:schemeClr val="tx1"/>
              </a:solidFill>
              <a:latin typeface="Calibri" pitchFamily="34" charset="0"/>
            </a:rPr>
            <a:t>%</a:t>
          </a:r>
          <a:endParaRPr lang="ru-RU" sz="2000" dirty="0">
            <a:solidFill>
              <a:schemeClr val="tx1"/>
            </a:solidFill>
            <a:latin typeface="Calibri" pitchFamily="34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0.02469</cdr:x>
      <cdr:y>0.01389</cdr:y>
    </cdr:from>
    <cdr:to>
      <cdr:x>0.30864</cdr:x>
      <cdr:y>0.09722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42876" y="71438"/>
          <a:ext cx="1643074" cy="4286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sz="2200" b="1" dirty="0" smtClean="0">
              <a:solidFill>
                <a:schemeClr val="tx1"/>
              </a:solidFill>
              <a:latin typeface="+mj-lt"/>
            </a:rPr>
            <a:t>1 372 025,8</a:t>
          </a:r>
          <a:endParaRPr lang="ru-RU" sz="2200" b="1" dirty="0">
            <a:solidFill>
              <a:schemeClr val="tx1"/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0.34568</cdr:x>
      <cdr:y>0.01389</cdr:y>
    </cdr:from>
    <cdr:to>
      <cdr:x>0.62963</cdr:x>
      <cdr:y>0.09722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000264" y="71438"/>
          <a:ext cx="1643074" cy="4286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sz="2200" b="1" dirty="0" smtClean="0">
              <a:solidFill>
                <a:schemeClr val="tx1"/>
              </a:solidFill>
              <a:latin typeface="+mj-lt"/>
            </a:rPr>
            <a:t>1 349 558,9</a:t>
          </a:r>
          <a:endParaRPr lang="ru-RU" sz="2200" b="1" dirty="0">
            <a:solidFill>
              <a:schemeClr val="tx1"/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0.66667</cdr:x>
      <cdr:y>0.01389</cdr:y>
    </cdr:from>
    <cdr:to>
      <cdr:x>0.95062</cdr:x>
      <cdr:y>0.09722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3857652" y="71438"/>
          <a:ext cx="1643074" cy="4286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sz="2200" b="1" dirty="0" smtClean="0">
              <a:solidFill>
                <a:schemeClr val="tx1"/>
              </a:solidFill>
              <a:latin typeface="+mj-lt"/>
            </a:rPr>
            <a:t>1 323 835,0</a:t>
          </a:r>
          <a:endParaRPr lang="ru-RU" sz="2200" b="1" dirty="0">
            <a:solidFill>
              <a:schemeClr val="tx1"/>
            </a:solidFill>
            <a:latin typeface="+mj-lt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0.04687</cdr:x>
      <cdr:y>0.05556</cdr:y>
    </cdr:from>
    <cdr:to>
      <cdr:x>0.17942</cdr:x>
      <cdr:y>0.11421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28596" y="357190"/>
          <a:ext cx="1212005" cy="3771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onstantia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onstantia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onstantia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onstantia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onstantia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onstantia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onstantia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onstantia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onstantia"/>
            </a:defRPr>
          </a:lvl9pPr>
        </a:lstStyle>
        <a:p xmlns:a="http://schemas.openxmlformats.org/drawingml/2006/main">
          <a:pPr algn="ctr"/>
          <a:r>
            <a:rPr lang="ru-RU" sz="1800" dirty="0">
              <a:solidFill>
                <a:sysClr val="windowText" lastClr="000000"/>
              </a:solidFill>
              <a:latin typeface="Calibri" pitchFamily="34" charset="0"/>
              <a:cs typeface="Times New Roman" pitchFamily="18" charset="0"/>
            </a:rPr>
            <a:t>Тыс. руб.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F6249-6D3C-44D4-9C80-F8E645449435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F74B8-ABA9-4383-981B-2938E9A1D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4" descr="skidki-Vylgort-1365676201_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3846" b="100000" l="2273" r="9697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5795" y="-99393"/>
            <a:ext cx="845582" cy="905099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0" y="600076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pic>
        <p:nvPicPr>
          <p:cNvPr id="14" name="Picture 4" descr="skidki-Vylgort-1365676201_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3846" b="100000" l="2273" r="9697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5795" y="-99393"/>
            <a:ext cx="845582" cy="905099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-36548" y="142852"/>
            <a:ext cx="9180548" cy="649224"/>
            <a:chOff x="-19045" y="216550"/>
            <a:chExt cx="9180548" cy="649224"/>
          </a:xfrm>
        </p:grpSpPr>
        <p:sp>
          <p:nvSpPr>
            <p:cNvPr id="16" name="Полилиния 15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7" name="Полилиния 16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142844" y="6208776"/>
            <a:ext cx="9180548" cy="649224"/>
            <a:chOff x="-19045" y="216550"/>
            <a:chExt cx="9180548" cy="649224"/>
          </a:xfrm>
        </p:grpSpPr>
        <p:sp>
          <p:nvSpPr>
            <p:cNvPr id="29" name="Полилиния 28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31" name="Полилиния 30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0" y="6429396"/>
            <a:ext cx="9180548" cy="649224"/>
            <a:chOff x="-19045" y="216550"/>
            <a:chExt cx="9180548" cy="649224"/>
          </a:xfrm>
        </p:grpSpPr>
        <p:sp>
          <p:nvSpPr>
            <p:cNvPr id="33" name="Полилиния 32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34" name="Полилиния 33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-36548" y="285728"/>
            <a:ext cx="9180548" cy="649224"/>
            <a:chOff x="-19045" y="216550"/>
            <a:chExt cx="9180548" cy="649224"/>
          </a:xfrm>
        </p:grpSpPr>
        <p:sp>
          <p:nvSpPr>
            <p:cNvPr id="36" name="Полилиния 35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37" name="Полилиния 36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1142984"/>
            <a:ext cx="9143999" cy="3500462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182880" indent="0" algn="ctr">
              <a:buNone/>
            </a:pPr>
            <a:r>
              <a:rPr lang="ru-RU" sz="4000" dirty="0" smtClean="0">
                <a:solidFill>
                  <a:schemeClr val="tx2">
                    <a:lumMod val="25000"/>
                  </a:schemeClr>
                </a:solidFill>
                <a:effectLst/>
              </a:rPr>
              <a:t>БЮДЖЕТ ДЛЯ ГРАЖДАН </a:t>
            </a:r>
            <a:br>
              <a:rPr lang="ru-RU" sz="4000" dirty="0" smtClean="0">
                <a:solidFill>
                  <a:schemeClr val="tx2">
                    <a:lumMod val="25000"/>
                  </a:schemeClr>
                </a:solidFill>
                <a:effectLst/>
              </a:rPr>
            </a:br>
            <a:r>
              <a:rPr lang="ru-RU" sz="4000" dirty="0" smtClean="0">
                <a:solidFill>
                  <a:schemeClr val="tx2">
                    <a:lumMod val="25000"/>
                  </a:schemeClr>
                </a:solidFill>
                <a:effectLst/>
              </a:rPr>
              <a:t>ПО </a:t>
            </a:r>
            <a:r>
              <a:rPr lang="ru-RU" sz="4000" dirty="0" smtClean="0">
                <a:solidFill>
                  <a:schemeClr val="tx2">
                    <a:lumMod val="25000"/>
                  </a:schemeClr>
                </a:solidFill>
                <a:effectLst/>
              </a:rPr>
              <a:t>ПРОЕКТУ </a:t>
            </a:r>
            <a:r>
              <a:rPr lang="ru-RU" sz="4000" dirty="0" smtClean="0">
                <a:solidFill>
                  <a:schemeClr val="tx2">
                    <a:lumMod val="25000"/>
                  </a:schemeClr>
                </a:solidFill>
                <a:effectLst/>
              </a:rPr>
              <a:t>БЮДЖЕТА </a:t>
            </a:r>
            <a:r>
              <a:rPr lang="ru-RU" sz="4000" dirty="0">
                <a:solidFill>
                  <a:schemeClr val="tx2">
                    <a:lumMod val="25000"/>
                  </a:schemeClr>
                </a:solidFill>
                <a:effectLst/>
              </a:rPr>
              <a:t/>
            </a:r>
            <a:br>
              <a:rPr lang="ru-RU" sz="4000" dirty="0">
                <a:solidFill>
                  <a:schemeClr val="tx2">
                    <a:lumMod val="25000"/>
                  </a:schemeClr>
                </a:solidFill>
                <a:effectLst/>
              </a:rPr>
            </a:br>
            <a:r>
              <a:rPr lang="ru-RU" sz="4000" dirty="0" smtClean="0">
                <a:solidFill>
                  <a:schemeClr val="tx2">
                    <a:lumMod val="25000"/>
                  </a:schemeClr>
                </a:solidFill>
                <a:effectLst/>
              </a:rPr>
              <a:t>МУНИЦИПАЛЬНОГО </a:t>
            </a:r>
            <a:r>
              <a:rPr lang="ru-RU" sz="4000" dirty="0">
                <a:solidFill>
                  <a:schemeClr val="tx2">
                    <a:lumMod val="25000"/>
                  </a:schemeClr>
                </a:solidFill>
                <a:effectLst/>
              </a:rPr>
              <a:t>РАЙОНА «СЫКТЫВДИНСКИЙ» НА </a:t>
            </a:r>
            <a:r>
              <a:rPr lang="ru-RU" sz="4000" dirty="0" smtClean="0">
                <a:solidFill>
                  <a:schemeClr val="tx2">
                    <a:lumMod val="25000"/>
                  </a:schemeClr>
                </a:solidFill>
                <a:effectLst/>
              </a:rPr>
              <a:t>2025 </a:t>
            </a:r>
            <a:r>
              <a:rPr lang="ru-RU" sz="4000" dirty="0">
                <a:solidFill>
                  <a:schemeClr val="tx2">
                    <a:lumMod val="25000"/>
                  </a:schemeClr>
                </a:solidFill>
                <a:effectLst/>
              </a:rPr>
              <a:t>ГОД И ПЛАНОВЫЙ ПЕРИОД </a:t>
            </a:r>
            <a:r>
              <a:rPr lang="ru-RU" sz="4000" dirty="0" smtClean="0">
                <a:solidFill>
                  <a:schemeClr val="tx2">
                    <a:lumMod val="25000"/>
                  </a:schemeClr>
                </a:solidFill>
                <a:effectLst/>
              </a:rPr>
              <a:t>2026 </a:t>
            </a:r>
            <a:r>
              <a:rPr lang="ru-RU" sz="4000" dirty="0">
                <a:solidFill>
                  <a:schemeClr val="tx2">
                    <a:lumMod val="25000"/>
                  </a:schemeClr>
                </a:solidFill>
                <a:effectLst/>
              </a:rPr>
              <a:t>И </a:t>
            </a:r>
            <a:r>
              <a:rPr lang="ru-RU" sz="4000" dirty="0" smtClean="0">
                <a:solidFill>
                  <a:schemeClr val="tx2">
                    <a:lumMod val="25000"/>
                  </a:schemeClr>
                </a:solidFill>
                <a:effectLst/>
              </a:rPr>
              <a:t>2027 ГОДОВ</a:t>
            </a:r>
            <a:endParaRPr lang="ru-RU" sz="4000" dirty="0">
              <a:solidFill>
                <a:schemeClr val="tx2">
                  <a:lumMod val="25000"/>
                </a:schemeClr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714356"/>
            <a:ext cx="6069058" cy="882119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b="1" dirty="0" smtClean="0">
                <a:solidFill>
                  <a:schemeClr val="tx2">
                    <a:lumMod val="25000"/>
                  </a:schemeClr>
                </a:solidFill>
                <a:ea typeface="Tahoma" pitchFamily="34" charset="0"/>
                <a:cs typeface="Times New Roman" pitchFamily="18" charset="0"/>
              </a:rPr>
              <a:t>МУНИЦИПАЛЬНЫЙ РАЙОН 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ea typeface="Tahoma" pitchFamily="34" charset="0"/>
                <a:cs typeface="Times New Roman" pitchFamily="18" charset="0"/>
              </a:rPr>
              <a:t>«СЫКТЫВДИНСКИЙ»</a:t>
            </a:r>
            <a:endParaRPr lang="ru-RU" sz="2400" dirty="0">
              <a:solidFill>
                <a:schemeClr val="tx2">
                  <a:lumMod val="25000"/>
                </a:schemeClr>
              </a:solidFill>
            </a:endParaRPr>
          </a:p>
          <a:p>
            <a:pPr algn="ctr"/>
            <a:endParaRPr lang="ru-RU" sz="24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403648" y="548680"/>
            <a:ext cx="5637010" cy="882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99992" y="580526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Докладчик:</a:t>
            </a:r>
          </a:p>
          <a:p>
            <a:pPr algn="r"/>
            <a:r>
              <a:rPr lang="ru-RU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Начальник управления финансов Щербакова Галина Анатольевна</a:t>
            </a:r>
          </a:p>
        </p:txBody>
      </p:sp>
    </p:spTree>
    <p:extLst>
      <p:ext uri="{BB962C8B-B14F-4D97-AF65-F5344CB8AC3E}">
        <p14:creationId xmlns="" xmlns:p14="http://schemas.microsoft.com/office/powerpoint/2010/main" val="369990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3"/>
          <p:cNvSpPr>
            <a:spLocks noGrp="1"/>
          </p:cNvSpPr>
          <p:nvPr>
            <p:ph type="title"/>
          </p:nvPr>
        </p:nvSpPr>
        <p:spPr>
          <a:xfrm>
            <a:off x="364486" y="0"/>
            <a:ext cx="8779514" cy="5000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900" b="1" dirty="0" smtClean="0">
                <a:solidFill>
                  <a:schemeClr val="tx1"/>
                </a:solidFill>
              </a:rPr>
              <a:t>ДИНАМИКА НЕНАЛОГОВЫХ ДОХОДОВ</a:t>
            </a:r>
            <a:endParaRPr lang="ru-RU" sz="2900" b="1" dirty="0">
              <a:solidFill>
                <a:schemeClr val="tx1"/>
              </a:solidFill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3400790788"/>
              </p:ext>
            </p:extLst>
          </p:nvPr>
        </p:nvGraphicFramePr>
        <p:xfrm>
          <a:off x="0" y="714356"/>
          <a:ext cx="4857752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Содержимое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330526258"/>
              </p:ext>
            </p:extLst>
          </p:nvPr>
        </p:nvGraphicFramePr>
        <p:xfrm>
          <a:off x="4357686" y="714356"/>
          <a:ext cx="4633914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Содержимое 1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735176001"/>
              </p:ext>
            </p:extLst>
          </p:nvPr>
        </p:nvGraphicFramePr>
        <p:xfrm>
          <a:off x="0" y="3571876"/>
          <a:ext cx="4857752" cy="3286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Содержимое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672518592"/>
              </p:ext>
            </p:extLst>
          </p:nvPr>
        </p:nvGraphicFramePr>
        <p:xfrm>
          <a:off x="4489611" y="3563120"/>
          <a:ext cx="4643438" cy="3302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8072430" y="642918"/>
            <a:ext cx="1071570" cy="2857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Тыс.руб.</a:t>
            </a:r>
            <a:endParaRPr lang="ru-RU" sz="14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1285852" y="1357298"/>
            <a:ext cx="39604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429388" y="1643050"/>
            <a:ext cx="342370" cy="219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5500694" y="1714490"/>
            <a:ext cx="357191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6200000" flipH="1">
            <a:off x="5560676" y="4489114"/>
            <a:ext cx="594416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34196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49404" y="0"/>
            <a:ext cx="8563026" cy="5000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900" b="1" dirty="0">
                <a:solidFill>
                  <a:schemeClr val="tx1"/>
                </a:solidFill>
              </a:rPr>
              <a:t>СТРУКТУРА БЕЗВОЗМЕЗДНЫХ ПОСТУПЛЕНИЙ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1782158468"/>
              </p:ext>
            </p:extLst>
          </p:nvPr>
        </p:nvGraphicFramePr>
        <p:xfrm>
          <a:off x="0" y="858838"/>
          <a:ext cx="3467100" cy="3484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065524381"/>
              </p:ext>
            </p:extLst>
          </p:nvPr>
        </p:nvGraphicFramePr>
        <p:xfrm>
          <a:off x="2643174" y="2143116"/>
          <a:ext cx="3672383" cy="3484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218094271"/>
              </p:ext>
            </p:extLst>
          </p:nvPr>
        </p:nvGraphicFramePr>
        <p:xfrm>
          <a:off x="5503664" y="3395216"/>
          <a:ext cx="3666976" cy="3484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52353" y="5360167"/>
            <a:ext cx="144016" cy="1440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49015" y="5009484"/>
            <a:ext cx="215038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Calibri" pitchFamily="34" charset="0"/>
              </a:rPr>
              <a:t>субсидии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49404" y="4826997"/>
            <a:ext cx="144016" cy="14401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1387" y="4538965"/>
            <a:ext cx="215038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Calibri" pitchFamily="34" charset="0"/>
              </a:rPr>
              <a:t>дотации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49404" y="5877272"/>
            <a:ext cx="144016" cy="1440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96369" y="5517232"/>
            <a:ext cx="215038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Calibri" pitchFamily="34" charset="0"/>
              </a:rPr>
              <a:t>субвенции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771775" y="1196752"/>
            <a:ext cx="18002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chemeClr val="tx1"/>
                </a:solidFill>
                <a:latin typeface="Calibri" pitchFamily="34" charset="0"/>
              </a:rPr>
              <a:t>1 </a:t>
            </a:r>
            <a:r>
              <a:rPr lang="ru-RU" sz="2600" b="1" dirty="0" smtClean="0">
                <a:solidFill>
                  <a:schemeClr val="tx1"/>
                </a:solidFill>
                <a:latin typeface="Calibri" pitchFamily="34" charset="0"/>
              </a:rPr>
              <a:t>243 782,3</a:t>
            </a:r>
            <a:endParaRPr lang="ru-RU" sz="2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220072" y="2204864"/>
            <a:ext cx="18002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tx1"/>
                </a:solidFill>
                <a:latin typeface="Calibri" pitchFamily="34" charset="0"/>
              </a:rPr>
              <a:t>1 085 803,2</a:t>
            </a:r>
            <a:endParaRPr lang="ru-RU" sz="2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343800" y="3214686"/>
            <a:ext cx="18002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tx1"/>
                </a:solidFill>
                <a:latin typeface="Calibri" pitchFamily="34" charset="0"/>
              </a:rPr>
              <a:t>1 085 104,0</a:t>
            </a:r>
            <a:endParaRPr lang="ru-RU" sz="2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93420" y="3573016"/>
            <a:ext cx="18002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tx1"/>
                </a:solidFill>
                <a:latin typeface="Calibri" pitchFamily="34" charset="0"/>
              </a:rPr>
              <a:t>2025</a:t>
            </a:r>
            <a:endParaRPr lang="ru-RU" sz="2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347864" y="4865468"/>
            <a:ext cx="18002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tx1"/>
                </a:solidFill>
                <a:latin typeface="Calibri" pitchFamily="34" charset="0"/>
              </a:rPr>
              <a:t>2026</a:t>
            </a:r>
            <a:endParaRPr lang="ru-RU" sz="2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732240" y="6093296"/>
            <a:ext cx="18002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tx1"/>
                </a:solidFill>
                <a:latin typeface="Calibri" pitchFamily="34" charset="0"/>
              </a:rPr>
              <a:t>2027</a:t>
            </a:r>
            <a:endParaRPr lang="ru-RU" sz="2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818425" y="908720"/>
            <a:ext cx="1212005" cy="214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="" xmlns:p14="http://schemas.microsoft.com/office/powerpoint/2010/main" val="424259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8"/>
            <a:ext cx="8258204" cy="535785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+mj-lt"/>
              </a:rPr>
              <a:t>Исполнение социальных обязательств</a:t>
            </a:r>
          </a:p>
          <a:p>
            <a:pPr>
              <a:buNone/>
            </a:pPr>
            <a:endParaRPr lang="ru-RU" dirty="0" smtClean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+mj-lt"/>
              </a:rPr>
              <a:t>Реализация майских указов Президента Российской Федерации 2012 года по обеспечению необходимого уровня оплаты труда отдельных категорий работников  бюджетной сферы</a:t>
            </a:r>
            <a:endParaRPr lang="ru-RU" dirty="0">
              <a:latin typeface="+mj-lt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2900" b="1" dirty="0" smtClean="0">
                <a:solidFill>
                  <a:schemeClr val="tx1"/>
                </a:solidFill>
              </a:rPr>
              <a:t>ПРИОРИТЕТЫ</a:t>
            </a:r>
            <a:endParaRPr lang="ru-RU" sz="29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c72397b45d56ab0dfd4425c9d1cc38bf_original.1381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1934" y="3357562"/>
            <a:ext cx="4596765" cy="3286148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</p:nvPr>
        </p:nvGraphicFramePr>
        <p:xfrm>
          <a:off x="-142908" y="357166"/>
          <a:ext cx="3500430" cy="3214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Содержимое 12"/>
          <p:cNvGraphicFramePr>
            <a:graphicFrameLocks/>
          </p:cNvGraphicFramePr>
          <p:nvPr/>
        </p:nvGraphicFramePr>
        <p:xfrm>
          <a:off x="2214546" y="2000240"/>
          <a:ext cx="3786182" cy="3214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Содержимое 12"/>
          <p:cNvGraphicFramePr>
            <a:graphicFrameLocks/>
          </p:cNvGraphicFramePr>
          <p:nvPr/>
        </p:nvGraphicFramePr>
        <p:xfrm>
          <a:off x="5214942" y="3643291"/>
          <a:ext cx="3786182" cy="3214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Заголовок 1"/>
          <p:cNvSpPr txBox="1">
            <a:spLocks/>
          </p:cNvSpPr>
          <p:nvPr/>
        </p:nvSpPr>
        <p:spPr>
          <a:xfrm>
            <a:off x="714348" y="0"/>
            <a:ext cx="8229600" cy="50004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9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СТРУКТУРА РАСХОДНОЙ ЧАСТИ БЮДЖЕТА</a:t>
            </a:r>
            <a:endParaRPr kumimoji="0" lang="ru-RU" sz="29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2928934"/>
            <a:ext cx="18002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tx1"/>
                </a:solidFill>
                <a:latin typeface="Calibri" pitchFamily="34" charset="0"/>
              </a:rPr>
              <a:t>2025</a:t>
            </a:r>
            <a:endParaRPr lang="ru-RU" sz="2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143240" y="4572008"/>
            <a:ext cx="18002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tx1"/>
                </a:solidFill>
                <a:latin typeface="Calibri" pitchFamily="34" charset="0"/>
              </a:rPr>
              <a:t>2026</a:t>
            </a:r>
            <a:endParaRPr lang="ru-RU" sz="2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572396" y="6425952"/>
            <a:ext cx="18002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tx1"/>
                </a:solidFill>
                <a:latin typeface="Calibri" pitchFamily="34" charset="0"/>
              </a:rPr>
              <a:t>2027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857488" y="714356"/>
            <a:ext cx="18002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chemeClr val="tx1"/>
                </a:solidFill>
                <a:latin typeface="Calibri" pitchFamily="34" charset="0"/>
              </a:rPr>
              <a:t>1 </a:t>
            </a:r>
            <a:r>
              <a:rPr lang="ru-RU" sz="2600" b="1" dirty="0" smtClean="0">
                <a:solidFill>
                  <a:schemeClr val="tx1"/>
                </a:solidFill>
                <a:latin typeface="Calibri" pitchFamily="34" charset="0"/>
              </a:rPr>
              <a:t>803 408,2</a:t>
            </a:r>
            <a:endParaRPr lang="ru-RU" sz="2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214942" y="2143116"/>
            <a:ext cx="18002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chemeClr val="tx1"/>
                </a:solidFill>
                <a:latin typeface="Calibri" pitchFamily="34" charset="0"/>
              </a:rPr>
              <a:t>1 </a:t>
            </a:r>
            <a:r>
              <a:rPr lang="ru-RU" sz="2600" b="1" dirty="0" smtClean="0">
                <a:solidFill>
                  <a:schemeClr val="tx1"/>
                </a:solidFill>
                <a:latin typeface="Calibri" pitchFamily="34" charset="0"/>
              </a:rPr>
              <a:t>642 030,3</a:t>
            </a:r>
            <a:endParaRPr lang="ru-RU" sz="2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343800" y="3286124"/>
            <a:ext cx="18002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chemeClr val="tx1"/>
                </a:solidFill>
                <a:latin typeface="Calibri" pitchFamily="34" charset="0"/>
              </a:rPr>
              <a:t>1 </a:t>
            </a:r>
            <a:r>
              <a:rPr lang="ru-RU" sz="2600" b="1" dirty="0" smtClean="0">
                <a:solidFill>
                  <a:schemeClr val="tx1"/>
                </a:solidFill>
                <a:latin typeface="Calibri" pitchFamily="34" charset="0"/>
              </a:rPr>
              <a:t>613 278,8</a:t>
            </a:r>
            <a:endParaRPr lang="ru-RU" sz="2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42299" y="3788470"/>
            <a:ext cx="144016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14282" y="3643314"/>
            <a:ext cx="2150388" cy="3628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</a:rPr>
              <a:t>образование</a:t>
            </a:r>
            <a:endParaRPr lang="ru-RU" sz="24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42299" y="4145660"/>
            <a:ext cx="144016" cy="144016"/>
          </a:xfrm>
          <a:prstGeom prst="rect">
            <a:avLst/>
          </a:prstGeom>
          <a:solidFill>
            <a:srgbClr val="6A8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14282" y="4000504"/>
            <a:ext cx="2150388" cy="3628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</a:rPr>
              <a:t>культура</a:t>
            </a:r>
            <a:endParaRPr lang="ru-RU" sz="24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42299" y="4502850"/>
            <a:ext cx="144016" cy="1440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14282" y="4357694"/>
            <a:ext cx="2150388" cy="3628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err="1" smtClean="0">
                <a:solidFill>
                  <a:schemeClr val="tx1"/>
                </a:solidFill>
                <a:latin typeface="Calibri" pitchFamily="34" charset="0"/>
              </a:rPr>
              <a:t>соцполитика</a:t>
            </a:r>
            <a:endParaRPr lang="ru-RU" sz="24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42299" y="4860040"/>
            <a:ext cx="144016" cy="1440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14282" y="4714884"/>
            <a:ext cx="3000396" cy="3628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</a:rPr>
              <a:t>физкультура и спорт</a:t>
            </a:r>
            <a:endParaRPr lang="ru-RU" sz="24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42299" y="5217230"/>
            <a:ext cx="144016" cy="1440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14282" y="5072074"/>
            <a:ext cx="4071966" cy="3628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</a:rPr>
              <a:t>обслуживание </a:t>
            </a:r>
            <a:r>
              <a:rPr lang="ru-RU" sz="2400" b="1" dirty="0" err="1" smtClean="0">
                <a:solidFill>
                  <a:schemeClr val="tx1"/>
                </a:solidFill>
                <a:latin typeface="Calibri" pitchFamily="34" charset="0"/>
              </a:rPr>
              <a:t>мундолга</a:t>
            </a:r>
            <a:endParaRPr lang="ru-RU" sz="24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42299" y="5574420"/>
            <a:ext cx="144016" cy="144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14282" y="5429264"/>
            <a:ext cx="4500594" cy="3628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</a:rPr>
              <a:t>межбюджетные трансферты</a:t>
            </a:r>
            <a:endParaRPr lang="ru-RU" sz="24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42299" y="5931610"/>
            <a:ext cx="144016" cy="1440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14282" y="5786454"/>
            <a:ext cx="4572032" cy="3628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</a:rPr>
              <a:t>общегосударственные расходы</a:t>
            </a:r>
            <a:endParaRPr lang="ru-RU" sz="24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42299" y="6288800"/>
            <a:ext cx="144016" cy="1440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14282" y="6143644"/>
            <a:ext cx="4572032" cy="3628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</a:rPr>
              <a:t>национальная экономика</a:t>
            </a:r>
            <a:endParaRPr lang="ru-RU" sz="24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42299" y="3502718"/>
            <a:ext cx="144016" cy="1440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14282" y="3357562"/>
            <a:ext cx="2150388" cy="3628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</a:rPr>
              <a:t>ЖКХ</a:t>
            </a:r>
            <a:endParaRPr lang="ru-RU" sz="24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715272" y="714356"/>
            <a:ext cx="1212005" cy="377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Тыс.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500042"/>
          </a:xfrm>
        </p:spPr>
        <p:txBody>
          <a:bodyPr>
            <a:normAutofit/>
          </a:bodyPr>
          <a:lstStyle/>
          <a:p>
            <a:pPr algn="ctr"/>
            <a:r>
              <a:rPr lang="ru-RU" sz="2900" b="1" dirty="0" smtClean="0">
                <a:solidFill>
                  <a:schemeClr val="tx1"/>
                </a:solidFill>
              </a:rPr>
              <a:t>РАСХОДЫ СОЦИАЛЬНОЙ СФЕРЫ</a:t>
            </a:r>
            <a:endParaRPr lang="ru-RU" sz="2900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1"/>
          </p:nvPr>
        </p:nvGraphicFramePr>
        <p:xfrm>
          <a:off x="0" y="1785926"/>
          <a:ext cx="3714744" cy="443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Содержимое 8"/>
          <p:cNvGraphicFramePr>
            <a:graphicFrameLocks noGrp="1"/>
          </p:cNvGraphicFramePr>
          <p:nvPr>
            <p:ph sz="half" idx="2"/>
          </p:nvPr>
        </p:nvGraphicFramePr>
        <p:xfrm>
          <a:off x="3357554" y="1428736"/>
          <a:ext cx="5786446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786710" y="714356"/>
            <a:ext cx="1080120" cy="414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  <a:latin typeface="Calibri" pitchFamily="34" charset="0"/>
              </a:rPr>
              <a:t>Тыс.руб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10" name="Овал 9"/>
          <p:cNvSpPr/>
          <p:nvPr/>
        </p:nvSpPr>
        <p:spPr>
          <a:xfrm>
            <a:off x="571472" y="3357562"/>
            <a:ext cx="2143140" cy="13573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+mj-lt"/>
              </a:rPr>
              <a:t>1 803 408,2</a:t>
            </a:r>
          </a:p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+mj-lt"/>
              </a:rPr>
              <a:t>ТЫС.РУБ.</a:t>
            </a:r>
            <a:endParaRPr lang="ru-RU" sz="2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3214678" y="3786190"/>
            <a:ext cx="428628" cy="428628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85813" y="0"/>
            <a:ext cx="8229600" cy="5000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900" b="1" dirty="0">
                <a:solidFill>
                  <a:schemeClr val="tx1"/>
                </a:solidFill>
              </a:rPr>
              <a:t>МУНИЦИПАЛЬНЫЕ ПРОГРАММЫ 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0" y="571480"/>
          <a:ext cx="9144000" cy="6286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" y="713198"/>
          <a:ext cx="9143999" cy="6139976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5572132"/>
                <a:gridCol w="1174790"/>
                <a:gridCol w="1182663"/>
                <a:gridCol w="1214414"/>
              </a:tblGrid>
              <a:tr h="328890">
                <a:tc row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dirty="0">
                          <a:latin typeface="+mj-lt"/>
                        </a:rPr>
                        <a:t>НАИМЕНОВАНИЕ ПРОГРАММЫ</a:t>
                      </a:r>
                      <a:endParaRPr lang="ru-RU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b="1" dirty="0" smtClean="0">
                          <a:latin typeface="+mj-lt"/>
                        </a:rPr>
                        <a:t>СУММА,</a:t>
                      </a:r>
                      <a:r>
                        <a:rPr lang="ru-RU" sz="1600" b="1" baseline="0" dirty="0" smtClean="0">
                          <a:latin typeface="+mj-lt"/>
                        </a:rPr>
                        <a:t> </a:t>
                      </a:r>
                      <a:r>
                        <a:rPr lang="ru-RU" sz="1600" b="1" baseline="0" dirty="0" err="1" smtClean="0">
                          <a:latin typeface="+mj-lt"/>
                        </a:rPr>
                        <a:t>тыс.руб</a:t>
                      </a:r>
                      <a:r>
                        <a:rPr lang="ru-RU" sz="1600" b="1" baseline="0" dirty="0" smtClean="0">
                          <a:latin typeface="+mj-lt"/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7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b="1" dirty="0" smtClean="0">
                          <a:latin typeface="+mj-lt"/>
                        </a:rPr>
                        <a:t>2025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j-lt"/>
                        </a:rPr>
                        <a:t>2026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j-lt"/>
                        </a:rPr>
                        <a:t>2027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299525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latin typeface="+mj-lt"/>
                        </a:rPr>
                        <a:t>Создание условий для развития социальной сферы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2 160,0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2 160,0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2 160,0</a:t>
                      </a:r>
                    </a:p>
                  </a:txBody>
                  <a:tcPr marL="9525" marR="9525" marT="9525" marB="0" anchor="ctr"/>
                </a:tc>
              </a:tr>
              <a:tr h="299525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latin typeface="+mj-lt"/>
                        </a:rPr>
                        <a:t>Развитие образования 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1 042 274,9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1 024 556,5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1 005 419,3</a:t>
                      </a:r>
                    </a:p>
                  </a:txBody>
                  <a:tcPr marL="9525" marR="9525" marT="9525" marB="0" anchor="ctr"/>
                </a:tc>
              </a:tr>
              <a:tr h="299525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latin typeface="+mj-lt"/>
                        </a:rPr>
                        <a:t>Развитие культуры, физической культуры и спорта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243 224,2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240 412,9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233 895,6</a:t>
                      </a:r>
                    </a:p>
                  </a:txBody>
                  <a:tcPr marL="9525" marR="9525" marT="9525" marB="0" anchor="ctr"/>
                </a:tc>
              </a:tr>
              <a:tr h="299525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latin typeface="+mj-lt"/>
                        </a:rPr>
                        <a:t>Обеспечение доступным и комфортным жильем 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29 340,8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26 840,8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26 738,8</a:t>
                      </a:r>
                    </a:p>
                  </a:txBody>
                  <a:tcPr marL="9525" marR="9525" marT="9525" marB="0" anchor="ctr"/>
                </a:tc>
              </a:tr>
              <a:tr h="377351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latin typeface="+mj-lt"/>
                        </a:rPr>
                        <a:t>Правопорядок и обеспечение общественной безопасности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285,0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285,0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51095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latin typeface="+mj-lt"/>
                        </a:rPr>
                        <a:t>Безопасность жизнедеятельности населения и муниципального имущества 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490,4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120,0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299525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latin typeface="+mj-lt"/>
                        </a:rPr>
                        <a:t>Развитие экономики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600,0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600,0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30967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latin typeface="+mj-lt"/>
                        </a:rPr>
                        <a:t>Развитие градостроительной деятельности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26 323,3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917,0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323,0</a:t>
                      </a:r>
                    </a:p>
                  </a:txBody>
                  <a:tcPr marL="9525" marR="9525" marT="9525" marB="0" anchor="ctr"/>
                </a:tc>
              </a:tr>
              <a:tr h="51095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latin typeface="+mj-lt"/>
                        </a:rPr>
                        <a:t>Развитие энергетики, жилищно-коммунального и дорожного хозяйства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110 962,1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91 655,8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99 344,8</a:t>
                      </a:r>
                    </a:p>
                  </a:txBody>
                  <a:tcPr marL="9525" marR="9525" marT="9525" marB="0" anchor="ctr"/>
                </a:tc>
              </a:tr>
              <a:tr h="727645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latin typeface="+mj-lt"/>
                        </a:rPr>
                        <a:t>Муниципальная кадровая политика и профессиональное развитие муниципальных служащих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135,6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135,6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299525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latin typeface="+mj-lt"/>
                        </a:rPr>
                        <a:t>Развитие управления муниципальным имуществом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695,4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650,3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366,8</a:t>
                      </a:r>
                    </a:p>
                  </a:txBody>
                  <a:tcPr marL="9525" marR="9525" marT="9525" marB="0" anchor="ctr"/>
                </a:tc>
              </a:tr>
              <a:tr h="30478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latin typeface="+mj-lt"/>
                        </a:rPr>
                        <a:t>Управление муниципальными финансами 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27 601,3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27 210,9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25 892,7</a:t>
                      </a:r>
                    </a:p>
                  </a:txBody>
                  <a:tcPr marL="9525" marR="9525" marT="9525" marB="0" anchor="ctr"/>
                </a:tc>
              </a:tr>
              <a:tr h="260919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latin typeface="+mj-lt"/>
                        </a:rPr>
                        <a:t>Развитие транспортной системы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8 138,4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8 006,2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7 944,0</a:t>
                      </a:r>
                    </a:p>
                  </a:txBody>
                  <a:tcPr marL="9525" marR="9525" marT="9525" marB="0" anchor="ctr"/>
                </a:tc>
              </a:tr>
              <a:tr h="299525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dirty="0" err="1" smtClean="0">
                          <a:latin typeface="+mj-lt"/>
                        </a:rPr>
                        <a:t>Непрограммные</a:t>
                      </a:r>
                      <a:r>
                        <a:rPr lang="ru-RU" sz="1600" dirty="0" smtClean="0">
                          <a:latin typeface="+mj-lt"/>
                        </a:rPr>
                        <a:t> направления деятельности 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311 177,1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218 479,9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211 194,2</a:t>
                      </a:r>
                    </a:p>
                  </a:txBody>
                  <a:tcPr marL="9525" marR="9525" marT="9525" marB="0" anchor="ctr"/>
                </a:tc>
              </a:tr>
              <a:tr h="30478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b="1" dirty="0" smtClean="0">
                          <a:latin typeface="+mj-lt"/>
                        </a:rPr>
                        <a:t>ИТОГО:</a:t>
                      </a:r>
                      <a:endParaRPr lang="ru-RU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1 803 408,2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1 642 030,3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1 613 278,8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5000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900" b="1" dirty="0">
                <a:solidFill>
                  <a:schemeClr val="tx1"/>
                </a:solidFill>
              </a:rPr>
              <a:t>МУНИЦИПАЛЬНЫЕ ПРОГРАММЫ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0"/>
            <a:ext cx="7158030" cy="857232"/>
          </a:xfrm>
        </p:spPr>
        <p:txBody>
          <a:bodyPr>
            <a:noAutofit/>
          </a:bodyPr>
          <a:lstStyle/>
          <a:p>
            <a:pPr algn="ctr"/>
            <a:r>
              <a:rPr lang="ru-RU" sz="2900" b="1" dirty="0" smtClean="0">
                <a:solidFill>
                  <a:schemeClr val="tx1"/>
                </a:solidFill>
              </a:rPr>
              <a:t>СОЗДАНИЕ УСЛОВИЙ ДЛЯ РАЗВИТИЯ СОЦИАЛЬНОЙ СФЕРЫ</a:t>
            </a:r>
            <a:endParaRPr lang="ru-RU" sz="29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0" y="1000108"/>
          <a:ext cx="9144000" cy="307848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5286380"/>
                <a:gridCol w="1285884"/>
                <a:gridCol w="1285884"/>
                <a:gridCol w="1285852"/>
              </a:tblGrid>
              <a:tr h="370840"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2025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2026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2027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1. Содействие занятости населения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1 820,0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1 820,0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1 820,0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2. Поддержка социально ориентированных некоммерческих организаций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50,0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50,0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200,0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3. Здоровое население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4. Доступная среда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60,0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60,0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60,0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5. Старшее поколение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230,0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230,0</a:t>
                      </a:r>
                      <a:endParaRPr kumimoji="0" lang="ru-RU" sz="20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230,0</a:t>
                      </a:r>
                      <a:endParaRPr kumimoji="0" lang="ru-RU" sz="20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ИТОГО: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160,0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2 160,0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2 160,0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9" name="Содержимое 8"/>
          <p:cNvGraphicFramePr>
            <a:graphicFrameLocks noGrp="1"/>
          </p:cNvGraphicFramePr>
          <p:nvPr>
            <p:ph sz="half" idx="2"/>
          </p:nvPr>
        </p:nvGraphicFramePr>
        <p:xfrm>
          <a:off x="3671878" y="3786190"/>
          <a:ext cx="5472122" cy="3071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Рисунок 9" descr="c72397b45d56ab0dfd4425c9d1cc38bf_original.1381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4500570"/>
            <a:ext cx="2358320" cy="192880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8063880" y="642918"/>
            <a:ext cx="1080120" cy="414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  <a:latin typeface="Calibri" pitchFamily="34" charset="0"/>
              </a:rPr>
              <a:t>Тыс.руб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0"/>
            <a:ext cx="7158030" cy="500042"/>
          </a:xfrm>
        </p:spPr>
        <p:txBody>
          <a:bodyPr>
            <a:noAutofit/>
          </a:bodyPr>
          <a:lstStyle/>
          <a:p>
            <a:pPr algn="ctr"/>
            <a:r>
              <a:rPr lang="ru-RU" sz="2900" b="1" dirty="0" smtClean="0">
                <a:solidFill>
                  <a:schemeClr val="tx1"/>
                </a:solidFill>
              </a:rPr>
              <a:t>РАЗВИТИЕ ОБРАЗОВАНИЯ</a:t>
            </a:r>
            <a:endParaRPr lang="ru-RU" sz="29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0" y="1142984"/>
          <a:ext cx="9144000" cy="210312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714876"/>
                <a:gridCol w="1500198"/>
                <a:gridCol w="1500198"/>
                <a:gridCol w="1428728"/>
              </a:tblGrid>
              <a:tr h="370840"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2025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2026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2027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Организация дополнительного образования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500,0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</a:t>
                      </a:r>
                      <a:endParaRPr kumimoji="0" lang="ru-RU" sz="20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</a:t>
                      </a:r>
                      <a:endParaRPr kumimoji="0" lang="ru-RU" sz="20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Создание условий для текущего финансирования и реализации муниципальной программы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1 041 774,9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1 024 556,5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1 005 419,3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ИТОГО: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1 042 274,9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1 024 556,5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1 005 419,3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" name="Рисунок 9" descr="c72397b45d56ab0dfd4425c9d1cc38bf_original.1381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3857628"/>
            <a:ext cx="2784324" cy="242793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8063880" y="642918"/>
            <a:ext cx="1080120" cy="414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  <a:latin typeface="Calibri" pitchFamily="34" charset="0"/>
              </a:rPr>
              <a:t>Тыс.руб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0"/>
            <a:ext cx="7158030" cy="857232"/>
          </a:xfrm>
        </p:spPr>
        <p:txBody>
          <a:bodyPr>
            <a:noAutofit/>
          </a:bodyPr>
          <a:lstStyle/>
          <a:p>
            <a:pPr algn="ctr"/>
            <a:r>
              <a:rPr lang="ru-RU" sz="2900" b="1" dirty="0" smtClean="0">
                <a:solidFill>
                  <a:schemeClr val="tx1"/>
                </a:solidFill>
              </a:rPr>
              <a:t>РАЗВИТИЕ КУЛЬТУРЫ, ФИЗИЧЕСКОЙ КУЛЬТУРЫ И СПОРТА</a:t>
            </a:r>
            <a:endParaRPr lang="ru-RU" sz="29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0" y="1142984"/>
          <a:ext cx="9144000" cy="158496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714876"/>
                <a:gridCol w="1500198"/>
                <a:gridCol w="1500198"/>
                <a:gridCol w="1428728"/>
              </a:tblGrid>
              <a:tr h="370840"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2025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2026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2027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18140">
                <a:tc>
                  <a:txBody>
                    <a:bodyPr/>
                    <a:lstStyle/>
                    <a:p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1. 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Развитие культуры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229 245,9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226 906,6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220 747,2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2. 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Развитие физической культуры и спорта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13 978,3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13 506,3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13 148,4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ИТОГО: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243 224,2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240 412,9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233 895,6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" name="Рисунок 9" descr="c72397b45d56ab0dfd4425c9d1cc38bf_original.1381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57562"/>
            <a:ext cx="2784324" cy="1856215"/>
          </a:xfrm>
          <a:prstGeom prst="rect">
            <a:avLst/>
          </a:prstGeom>
          <a:effectLst>
            <a:softEdge rad="317500"/>
          </a:effectLst>
        </p:spPr>
      </p:pic>
      <p:graphicFrame>
        <p:nvGraphicFramePr>
          <p:cNvPr id="8" name="Содержимое 7"/>
          <p:cNvGraphicFramePr>
            <a:graphicFrameLocks noGrp="1"/>
          </p:cNvGraphicFramePr>
          <p:nvPr>
            <p:ph sz="half" idx="2"/>
          </p:nvPr>
        </p:nvGraphicFramePr>
        <p:xfrm>
          <a:off x="3428992" y="3429000"/>
          <a:ext cx="5715008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Рисунок 6" descr="c72397b45d56ab0dfd4425c9d1cc38bf_original.1381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5000636"/>
            <a:ext cx="2784324" cy="175836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8063880" y="642918"/>
            <a:ext cx="1080120" cy="414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  <a:latin typeface="Calibri" pitchFamily="34" charset="0"/>
              </a:rPr>
              <a:t>Тыс.руб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676456" cy="870998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chemeClr val="tx1"/>
                </a:solidFill>
              </a:rPr>
              <a:t>ОСНОВНЫЕ НАПРАВЛЕНИЯ БЮДЖЕТНОЙ И НАЛОГОВОЙ </a:t>
            </a:r>
            <a:r>
              <a:rPr lang="ru-RU" sz="3200" b="1" dirty="0" smtClean="0">
                <a:solidFill>
                  <a:schemeClr val="tx1"/>
                </a:solidFill>
              </a:rPr>
              <a:t>ПОЛИТИКИ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928670"/>
          <a:ext cx="8686800" cy="5572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57671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14290"/>
            <a:ext cx="6715172" cy="642942"/>
          </a:xfrm>
        </p:spPr>
        <p:txBody>
          <a:bodyPr>
            <a:noAutofit/>
          </a:bodyPr>
          <a:lstStyle/>
          <a:p>
            <a:pPr algn="ctr"/>
            <a:r>
              <a:rPr lang="ru-RU" sz="2900" b="1" dirty="0" smtClean="0">
                <a:solidFill>
                  <a:schemeClr val="tx1"/>
                </a:solidFill>
              </a:rPr>
              <a:t>ОБЕСПЕЧЕНИЕ ДОСТУПНЫМ И КОМФОРТНЫМ ЖИЛЬЕМ</a:t>
            </a:r>
            <a:endParaRPr lang="ru-RU" sz="29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0" y="1000108"/>
          <a:ext cx="9144000" cy="377952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5286380"/>
                <a:gridCol w="1285884"/>
                <a:gridCol w="1285884"/>
                <a:gridCol w="1285852"/>
              </a:tblGrid>
              <a:tr h="370840"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2025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2026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2027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9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1. Переселение граждан из домов, признанными аварийными и подлежащими сносу</a:t>
                      </a:r>
                      <a:endParaRPr lang="ru-RU" sz="19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102,0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102,0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9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2. Снос аварийных многоквартирных домов</a:t>
                      </a:r>
                      <a:endParaRPr lang="ru-RU" sz="19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1 500,0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9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3. Обеспечение жилыми помещениями детей-сирот и детей, оставшихся без попечения родителей, лиц из их числа</a:t>
                      </a:r>
                      <a:endParaRPr lang="ru-RU" sz="19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27 738,8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27 738,8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27 738,8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chemeClr val="tx1"/>
                          </a:solidFill>
                          <a:latin typeface="+mj-lt"/>
                        </a:rPr>
                        <a:t>4. </a:t>
                      </a:r>
                      <a:r>
                        <a:rPr kumimoji="0" lang="ru-RU" sz="19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Предоставление поддержки отдельным категориям граждан для улучшения их жилищных условий</a:t>
                      </a:r>
                      <a:endParaRPr lang="ru-RU" sz="19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</a:t>
                      </a:r>
                      <a:endParaRPr kumimoji="0" lang="ru-RU" sz="2000" b="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</a:t>
                      </a:r>
                      <a:endParaRPr kumimoji="0" lang="ru-RU" sz="2000" b="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ИТОГО: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29 340,8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26 840,8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26 738,8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" name="Рисунок 9" descr="c72397b45d56ab0dfd4425c9d1cc38bf_original.1381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4786322"/>
            <a:ext cx="2500330" cy="187385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8063880" y="642918"/>
            <a:ext cx="1080120" cy="414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  <a:latin typeface="Calibri" pitchFamily="34" charset="0"/>
              </a:rPr>
              <a:t>Тыс.руб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85728"/>
            <a:ext cx="6715172" cy="64294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ПРАВОПОРЯДОК И ОБЕСПЕЧЕНИЕ ОБЩЕСТВЕННОЙ БЕЗОПАСНОСТИ</a:t>
            </a:r>
            <a:endParaRPr lang="ru-RU" sz="29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0" y="1000108"/>
          <a:ext cx="9144000" cy="158496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5286380"/>
                <a:gridCol w="1285884"/>
                <a:gridCol w="1285884"/>
                <a:gridCol w="1285852"/>
              </a:tblGrid>
              <a:tr h="370840"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2025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2026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2027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1. Профилактика правонарушений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170,0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170,0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2. Профилактика терроризма и экстремизма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115,0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115,0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ИТОГО: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285,0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285,0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0,0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" name="Рисунок 9" descr="c72397b45d56ab0dfd4425c9d1cc38bf_original.1381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3286124"/>
            <a:ext cx="3143272" cy="2181938"/>
          </a:xfrm>
          <a:prstGeom prst="rect">
            <a:avLst/>
          </a:prstGeom>
          <a:effectLst>
            <a:softEdge rad="127000"/>
          </a:effectLst>
        </p:spPr>
      </p:pic>
      <p:graphicFrame>
        <p:nvGraphicFramePr>
          <p:cNvPr id="11" name="Содержимое 10"/>
          <p:cNvGraphicFramePr>
            <a:graphicFrameLocks noGrp="1"/>
          </p:cNvGraphicFramePr>
          <p:nvPr>
            <p:ph sz="half" idx="2"/>
          </p:nvPr>
        </p:nvGraphicFramePr>
        <p:xfrm>
          <a:off x="4572000" y="2424112"/>
          <a:ext cx="4038600" cy="443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8063880" y="642918"/>
            <a:ext cx="1080120" cy="414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  <a:latin typeface="Calibri" pitchFamily="34" charset="0"/>
              </a:rPr>
              <a:t>Тыс.руб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8358214" cy="642942"/>
          </a:xfrm>
        </p:spPr>
        <p:txBody>
          <a:bodyPr>
            <a:noAutofit/>
          </a:bodyPr>
          <a:lstStyle/>
          <a:p>
            <a:pPr algn="ctr"/>
            <a:r>
              <a:rPr lang="ru-RU" sz="2900" b="1" dirty="0" smtClean="0">
                <a:solidFill>
                  <a:schemeClr val="tx1"/>
                </a:solidFill>
              </a:rPr>
              <a:t>БЕЗОПАСНОСТЬ ЖИЗНЕДЕЯТЕЛЬНОСТИ НАСЕЛЕНИЯ </a:t>
            </a:r>
            <a:r>
              <a:rPr lang="ru-RU" sz="2900" dirty="0" smtClean="0">
                <a:solidFill>
                  <a:schemeClr val="tx1"/>
                </a:solidFill>
              </a:rPr>
              <a:t/>
            </a:r>
            <a:br>
              <a:rPr lang="ru-RU" sz="2900" dirty="0" smtClean="0">
                <a:solidFill>
                  <a:schemeClr val="tx1"/>
                </a:solidFill>
              </a:rPr>
            </a:br>
            <a:r>
              <a:rPr lang="ru-RU" sz="2900" b="1" dirty="0" smtClean="0">
                <a:solidFill>
                  <a:schemeClr val="tx1"/>
                </a:solidFill>
              </a:rPr>
              <a:t>И МУНИЦИПАЛЬНОГО ИМУЩЕСТВА</a:t>
            </a:r>
            <a:endParaRPr lang="ru-RU" sz="29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0" y="1142984"/>
          <a:ext cx="9144000" cy="228600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5286380"/>
                <a:gridCol w="1285884"/>
                <a:gridCol w="1285884"/>
                <a:gridCol w="1285852"/>
              </a:tblGrid>
              <a:tr h="370840"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2025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2026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2027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1. Первичные меры пожарной безопасности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10,0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10,0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2. Гражданская оборона и защита населения</a:t>
                      </a:r>
                      <a:endParaRPr kumimoji="0" lang="ru-RU" sz="20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110,0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110,0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3. Обеспечение безопасности людей на водных объектах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370,4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ИТОГО: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490,4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120,0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0,0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" name="Рисунок 9" descr="c72397b45d56ab0dfd4425c9d1cc38bf_original.1381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71942"/>
            <a:ext cx="4000496" cy="2286016"/>
          </a:xfrm>
          <a:prstGeom prst="rect">
            <a:avLst/>
          </a:prstGeom>
          <a:effectLst>
            <a:softEdge rad="317500"/>
          </a:effectLst>
        </p:spPr>
      </p:pic>
      <p:graphicFrame>
        <p:nvGraphicFramePr>
          <p:cNvPr id="9" name="Содержимое 8"/>
          <p:cNvGraphicFramePr>
            <a:graphicFrameLocks noGrp="1"/>
          </p:cNvGraphicFramePr>
          <p:nvPr>
            <p:ph sz="half" idx="2"/>
          </p:nvPr>
        </p:nvGraphicFramePr>
        <p:xfrm>
          <a:off x="3743316" y="3643314"/>
          <a:ext cx="5400684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063880" y="642918"/>
            <a:ext cx="1080120" cy="414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  <a:latin typeface="Calibri" pitchFamily="34" charset="0"/>
              </a:rPr>
              <a:t>Тыс.руб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8358214" cy="500042"/>
          </a:xfrm>
        </p:spPr>
        <p:txBody>
          <a:bodyPr>
            <a:noAutofit/>
          </a:bodyPr>
          <a:lstStyle/>
          <a:p>
            <a:pPr algn="ctr"/>
            <a:r>
              <a:rPr lang="ru-RU" sz="2900" b="1" dirty="0" smtClean="0">
                <a:solidFill>
                  <a:schemeClr val="tx1"/>
                </a:solidFill>
              </a:rPr>
              <a:t>РАЗВИТИЕ ЭКОНОМИКИ</a:t>
            </a:r>
            <a:endParaRPr lang="ru-RU" sz="29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0" y="1214422"/>
          <a:ext cx="9144000" cy="268224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5286380"/>
                <a:gridCol w="1285884"/>
                <a:gridCol w="1285884"/>
                <a:gridCol w="1285852"/>
              </a:tblGrid>
              <a:tr h="370840"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2025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2026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2027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1. Стратегическое планирование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2. Малое и среднее предпринимательство</a:t>
                      </a:r>
                      <a:endParaRPr kumimoji="0" lang="ru-RU" sz="20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400,0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400,0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3. Развитие агропромышленного и </a:t>
                      </a:r>
                      <a:r>
                        <a:rPr kumimoji="0" lang="ru-RU" sz="2000" kern="12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рыбохозяйственного</a:t>
                      </a:r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комплексов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100,0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100,0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4. Развитие въездного и внутреннего туризма</a:t>
                      </a:r>
                      <a:endParaRPr kumimoji="0" lang="ru-RU" sz="20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100,0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100,0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ИТОГО:</a:t>
                      </a:r>
                      <a:endParaRPr kumimoji="0" lang="ru-RU" sz="2000" b="1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600,0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600,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0,0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" name="Рисунок 9" descr="c72397b45d56ab0dfd4425c9d1cc38bf_original.1381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3786190"/>
            <a:ext cx="4214842" cy="285752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8063880" y="642918"/>
            <a:ext cx="1080120" cy="414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  <a:latin typeface="Calibri" pitchFamily="34" charset="0"/>
              </a:rPr>
              <a:t>Тыс.руб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8358214" cy="92867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РАЗВИТИЕ ГРАДОСТРОИТЕЛЬНОЙ ДЕЯТЕЛЬНОСТИ</a:t>
            </a:r>
            <a:endParaRPr lang="ru-RU" sz="29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0" y="2000240"/>
          <a:ext cx="9144000" cy="185928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5286380"/>
                <a:gridCol w="1285884"/>
                <a:gridCol w="1285884"/>
                <a:gridCol w="1285852"/>
              </a:tblGrid>
              <a:tr h="370840"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2025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2026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2027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1. 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Обеспечение архитектурной и градостроительной деятельности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1 750,1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917,0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323,0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2. 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Устойчивое   развитие   сельских   территорий</a:t>
                      </a:r>
                      <a:endParaRPr kumimoji="0" lang="ru-RU" sz="20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24 573,2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ИТОГО: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26 323,3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917,0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323,0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" name="Рисунок 9" descr="c72397b45d56ab0dfd4425c9d1cc38bf_original.1381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9058" y="4214818"/>
            <a:ext cx="4214842" cy="244422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928662" y="1071546"/>
            <a:ext cx="6929486" cy="9970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latin typeface="+mj-lt"/>
              </a:rPr>
              <a:t>    Увеличение объемов строительства и повышение комфортности проживания граждан </a:t>
            </a:r>
            <a:endParaRPr lang="ru-RU" sz="2400" dirty="0"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63880" y="642918"/>
            <a:ext cx="1080120" cy="414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  <a:latin typeface="Calibri" pitchFamily="34" charset="0"/>
              </a:rPr>
              <a:t>Тыс.руб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8358214" cy="92867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РАЗВИТИЕ ЭНЕРГЕТИКИ, ЖИЛИЩНО-КОММУНАЛЬНОГО И ДОРОЖНОГО ХОЗЯЙСТВА</a:t>
            </a:r>
            <a:endParaRPr lang="ru-RU" sz="29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0" y="1142984"/>
          <a:ext cx="9144000" cy="298704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5286380"/>
                <a:gridCol w="1285884"/>
                <a:gridCol w="1285884"/>
                <a:gridCol w="1285852"/>
              </a:tblGrid>
              <a:tr h="370840"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2025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2026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2027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1. Комплексное развитие коммунальной инфраструктуры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42 310,1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36 131,3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34 131,3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2. Энергосбережение и повышение </a:t>
                      </a:r>
                      <a:r>
                        <a:rPr kumimoji="0" lang="ru-RU" sz="2000" kern="12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энергоэффективности</a:t>
                      </a:r>
                      <a:endParaRPr kumimoji="0" lang="ru-RU" sz="20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9 300,5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9 300,5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9 300,5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3. Благоустройство</a:t>
                      </a:r>
                      <a:endParaRPr kumimoji="0" lang="ru-RU" sz="20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15 883,5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1 846,0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1 846,0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4. Развитие дорожной инфраструктуры</a:t>
                      </a:r>
                      <a:endParaRPr kumimoji="0" lang="ru-RU" sz="20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43 468,0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44 378,0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54 067,0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ИТОГО: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110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962,1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91 655,8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99 344,8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" name="Рисунок 9" descr="c72397b45d56ab0dfd4425c9d1cc38bf_original.1381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357695"/>
            <a:ext cx="2285984" cy="1428760"/>
          </a:xfrm>
          <a:prstGeom prst="rect">
            <a:avLst/>
          </a:prstGeom>
          <a:effectLst>
            <a:softEdge rad="127000"/>
          </a:effectLst>
        </p:spPr>
      </p:pic>
      <p:graphicFrame>
        <p:nvGraphicFramePr>
          <p:cNvPr id="9" name="Содержимое 8"/>
          <p:cNvGraphicFramePr>
            <a:graphicFrameLocks noGrp="1"/>
          </p:cNvGraphicFramePr>
          <p:nvPr>
            <p:ph sz="half" idx="2"/>
          </p:nvPr>
        </p:nvGraphicFramePr>
        <p:xfrm>
          <a:off x="3929058" y="4071918"/>
          <a:ext cx="4972056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063880" y="785794"/>
            <a:ext cx="1080120" cy="414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  <a:latin typeface="Calibri" pitchFamily="34" charset="0"/>
              </a:rPr>
              <a:t>Тыс.руб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11" name="Рисунок 10" descr="c72397b45d56ab0dfd4425c9d1cc38bf_original.1381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00166" y="5486410"/>
            <a:ext cx="2285984" cy="137159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357166"/>
            <a:ext cx="8358214" cy="928670"/>
          </a:xfrm>
        </p:spPr>
        <p:txBody>
          <a:bodyPr>
            <a:noAutofit/>
          </a:bodyPr>
          <a:lstStyle/>
          <a:p>
            <a:pPr algn="ctr"/>
            <a:r>
              <a:rPr lang="ru-RU" sz="2900" b="1" dirty="0" smtClean="0">
                <a:solidFill>
                  <a:schemeClr val="tx1"/>
                </a:solidFill>
              </a:rPr>
              <a:t>МУНИЦИПАЛЬНАЯ КАДРОВАЯ ПОЛИТИКА И  ПРОФЕССИОНАЛЬНОЕ РАЗВИТИЕ МУНИЦИПАЛЬНЫХ СЛУЖАЩИХ</a:t>
            </a:r>
            <a:endParaRPr lang="ru-RU" sz="29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0" y="2071678"/>
          <a:ext cx="9144000" cy="79248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5286380"/>
                <a:gridCol w="1285884"/>
                <a:gridCol w="1285884"/>
                <a:gridCol w="1285852"/>
              </a:tblGrid>
              <a:tr h="370840"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2025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2026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2027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ИТОГО:</a:t>
                      </a:r>
                      <a:endParaRPr kumimoji="0" lang="ru-RU" sz="2000" b="1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135,6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135,6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-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" name="Рисунок 9" descr="c72397b45d56ab0dfd4425c9d1cc38bf_original.1381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3143248"/>
            <a:ext cx="2500330" cy="179058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7929586" y="1500174"/>
            <a:ext cx="1080120" cy="414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  <a:latin typeface="Calibri" pitchFamily="34" charset="0"/>
              </a:rPr>
              <a:t>Тыс.руб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9" name="Рисунок 8" descr="c72397b45d56ab0dfd4425c9d1cc38bf_original.1381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4429132"/>
            <a:ext cx="2500330" cy="1666479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8358214" cy="928670"/>
          </a:xfrm>
        </p:spPr>
        <p:txBody>
          <a:bodyPr>
            <a:noAutofit/>
          </a:bodyPr>
          <a:lstStyle/>
          <a:p>
            <a:pPr algn="ctr"/>
            <a:r>
              <a:rPr lang="ru-RU" sz="2900" b="1" dirty="0" smtClean="0">
                <a:solidFill>
                  <a:schemeClr val="tx1"/>
                </a:solidFill>
              </a:rPr>
              <a:t>РАЗВИТИЕ УПРАВЛЕНИЯ МУНИЦИПАЛЬНЫМ ИМУЩЕСТВОМ</a:t>
            </a:r>
            <a:endParaRPr lang="ru-RU" sz="29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0" y="3143248"/>
          <a:ext cx="9144000" cy="79248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5286380"/>
                <a:gridCol w="1285884"/>
                <a:gridCol w="1285884"/>
                <a:gridCol w="1285852"/>
              </a:tblGrid>
              <a:tr h="370840"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2025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2026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2027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ИТОГО:</a:t>
                      </a:r>
                      <a:endParaRPr kumimoji="0" lang="ru-RU" sz="2000" b="1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695,4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650,3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366,8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" name="Рисунок 9" descr="c72397b45d56ab0dfd4425c9d1cc38bf_original.1381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172" y="4234098"/>
            <a:ext cx="2714644" cy="190954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214282" y="1285860"/>
            <a:ext cx="8786874" cy="164307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smtClean="0">
                <a:latin typeface="+mj-lt"/>
              </a:rPr>
              <a:t>    Совершенствование системы учета муниципального имущества муниципального района «Сыктывдинский» и оптимизация его состава и структуры, обеспечение эффективности использования и распоряжения муниципальным имуществом </a:t>
            </a:r>
            <a:endParaRPr lang="ru-RU" sz="2400" dirty="0"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63880" y="2714620"/>
            <a:ext cx="1080120" cy="414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  <a:latin typeface="Calibri" pitchFamily="34" charset="0"/>
              </a:rPr>
              <a:t>Тыс.руб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9" name="Рисунок 8" descr="c72397b45d56ab0dfd4425c9d1cc38bf_original.1381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4714884"/>
            <a:ext cx="2690774" cy="1909546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6715172" cy="928670"/>
          </a:xfrm>
        </p:spPr>
        <p:txBody>
          <a:bodyPr>
            <a:noAutofit/>
          </a:bodyPr>
          <a:lstStyle/>
          <a:p>
            <a:pPr algn="ctr"/>
            <a:r>
              <a:rPr lang="ru-RU" sz="2900" b="1" dirty="0" smtClean="0">
                <a:solidFill>
                  <a:schemeClr val="tx1"/>
                </a:solidFill>
              </a:rPr>
              <a:t>УПРАВЛЕНИЕ МУНИЦИПАЛЬНЫМИ ФИНАНСАМИ</a:t>
            </a:r>
            <a:endParaRPr lang="ru-RU" sz="29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0" y="2643182"/>
          <a:ext cx="9144000" cy="79248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5286380"/>
                <a:gridCol w="1285884"/>
                <a:gridCol w="1285884"/>
                <a:gridCol w="1285852"/>
              </a:tblGrid>
              <a:tr h="370840"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2025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2026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2027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ИТОГО: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27 601,3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27 210,9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25 892,7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285720" y="1071546"/>
            <a:ext cx="8501122" cy="121141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latin typeface="+mj-lt"/>
              </a:rPr>
              <a:t>Эффективное управление муниципальными финансами и муниципальным долгом муниципального района «Сыктывдинский» Республики Коми</a:t>
            </a:r>
          </a:p>
          <a:p>
            <a:pPr algn="ctr">
              <a:buNone/>
            </a:pPr>
            <a:endParaRPr lang="ru-RU" dirty="0"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63880" y="2214554"/>
            <a:ext cx="1080120" cy="414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  <a:latin typeface="Calibri" pitchFamily="34" charset="0"/>
              </a:rPr>
              <a:t>Тыс.руб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9" name="Рисунок 8" descr="c72397b45d56ab0dfd4425c9d1cc38bf_original.1381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3786190"/>
            <a:ext cx="4572032" cy="279013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6715172" cy="928670"/>
          </a:xfrm>
        </p:spPr>
        <p:txBody>
          <a:bodyPr>
            <a:noAutofit/>
          </a:bodyPr>
          <a:lstStyle/>
          <a:p>
            <a:pPr algn="ctr"/>
            <a:r>
              <a:rPr lang="ru-RU" sz="2900" b="1" dirty="0" smtClean="0">
                <a:solidFill>
                  <a:schemeClr val="tx1"/>
                </a:solidFill>
              </a:rPr>
              <a:t>РАЗВИТИЕ ТРАНСПОРТНОЙ СИСТЕМЫ</a:t>
            </a:r>
            <a:br>
              <a:rPr lang="ru-RU" sz="2900" b="1" dirty="0" smtClean="0">
                <a:solidFill>
                  <a:schemeClr val="tx1"/>
                </a:solidFill>
              </a:rPr>
            </a:br>
            <a:endParaRPr lang="ru-RU" sz="29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0" y="2643182"/>
          <a:ext cx="9144000" cy="79248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5286380"/>
                <a:gridCol w="1285884"/>
                <a:gridCol w="1285884"/>
                <a:gridCol w="1285852"/>
              </a:tblGrid>
              <a:tr h="370840"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2025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2026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2027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ИТОГО: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8 138,4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8 006,2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7 944,0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" name="Рисунок 9" descr="c72397b45d56ab0dfd4425c9d1cc38bf_original.1381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4000504"/>
            <a:ext cx="2928958" cy="209802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285720" y="1071546"/>
            <a:ext cx="8501122" cy="121141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latin typeface="+mj-lt"/>
              </a:rPr>
              <a:t>Создание условий для обеспечения качественными транспортными услугами населения, проживающего на территории муниципального района «Сыктывдинский»</a:t>
            </a:r>
            <a:endParaRPr lang="ru-RU" dirty="0"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63880" y="2214554"/>
            <a:ext cx="1080120" cy="414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  <a:latin typeface="Calibri" pitchFamily="34" charset="0"/>
              </a:rPr>
              <a:t>Тыс.руб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313"/>
            <a:ext cx="8229600" cy="7143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900" b="1" dirty="0" smtClean="0">
                <a:solidFill>
                  <a:schemeClr val="tx1"/>
                </a:solidFill>
              </a:rPr>
              <a:t>СРАВНИТЕЛЬНЫЙ АНАЛИЗ ДОХОДОВ</a:t>
            </a:r>
            <a:br>
              <a:rPr lang="ru-RU" sz="2900" b="1" dirty="0" smtClean="0">
                <a:solidFill>
                  <a:schemeClr val="tx1"/>
                </a:solidFill>
              </a:rPr>
            </a:br>
            <a:endParaRPr lang="ru-RU" sz="29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571612"/>
          <a:ext cx="8358247" cy="384048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500330"/>
                <a:gridCol w="2214578"/>
                <a:gridCol w="1749690"/>
                <a:gridCol w="189364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Показатель 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Первоначальный план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2024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год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Расчет на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2025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год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Отклонение 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j-lt"/>
                        </a:rPr>
                        <a:t>ДОХОДЫ</a:t>
                      </a:r>
                      <a:r>
                        <a:rPr lang="ru-RU" sz="2000" baseline="0" dirty="0" smtClean="0">
                          <a:latin typeface="+mj-lt"/>
                        </a:rPr>
                        <a:t> ВСЕГО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+mj-lt"/>
                        </a:rPr>
                        <a:t>507 479,5</a:t>
                      </a:r>
                      <a:endParaRPr lang="ru-RU" sz="2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+mj-lt"/>
                        </a:rPr>
                        <a:t>667 401,7</a:t>
                      </a:r>
                      <a:endParaRPr lang="ru-RU" sz="2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+mj-lt"/>
                        </a:rPr>
                        <a:t>159 922,2</a:t>
                      </a:r>
                      <a:endParaRPr lang="ru-RU" sz="2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j-lt"/>
                        </a:rPr>
                        <a:t>- налоговые и неналоговые доходы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+mj-lt"/>
                        </a:rPr>
                        <a:t>438 352,5</a:t>
                      </a:r>
                      <a:endParaRPr lang="ru-RU" sz="2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+mj-lt"/>
                        </a:rPr>
                        <a:t>533 625,9</a:t>
                      </a:r>
                      <a:endParaRPr lang="ru-RU" sz="2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+mj-lt"/>
                        </a:rPr>
                        <a:t>95 273,4</a:t>
                      </a:r>
                      <a:endParaRPr lang="ru-RU" sz="2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j-lt"/>
                        </a:rPr>
                        <a:t>-</a:t>
                      </a:r>
                      <a:r>
                        <a:rPr lang="ru-RU" sz="2000" baseline="0" dirty="0" smtClean="0">
                          <a:latin typeface="+mj-lt"/>
                        </a:rPr>
                        <a:t> д</a:t>
                      </a:r>
                      <a:r>
                        <a:rPr lang="ru-RU" sz="2000" dirty="0" smtClean="0">
                          <a:latin typeface="+mj-lt"/>
                        </a:rPr>
                        <a:t>отация на выравнивание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+mj-lt"/>
                        </a:rPr>
                        <a:t>68,0</a:t>
                      </a:r>
                      <a:endParaRPr lang="ru-RU" sz="2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+mj-lt"/>
                        </a:rPr>
                        <a:t>34,9</a:t>
                      </a:r>
                      <a:endParaRPr lang="ru-RU" sz="2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+mj-lt"/>
                        </a:rPr>
                        <a:t>-33,1</a:t>
                      </a:r>
                      <a:endParaRPr lang="ru-RU" sz="2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j-lt"/>
                        </a:rPr>
                        <a:t>- дотация на поддержку мер по обеспечению сбалансированности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69 059,0</a:t>
                      </a:r>
                      <a:endParaRPr lang="ru-RU" sz="2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+mj-lt"/>
                        </a:rPr>
                        <a:t>133 740,9</a:t>
                      </a:r>
                      <a:endParaRPr lang="ru-RU" sz="2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+mj-lt"/>
                        </a:rPr>
                        <a:t>64 681,9</a:t>
                      </a:r>
                      <a:endParaRPr lang="ru-RU" sz="2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572375" y="1071563"/>
            <a:ext cx="1211263" cy="214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Тыс. руб.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3890" y="1"/>
            <a:ext cx="8490109" cy="571480"/>
          </a:xfrm>
        </p:spPr>
        <p:txBody>
          <a:bodyPr>
            <a:normAutofit/>
          </a:bodyPr>
          <a:lstStyle/>
          <a:p>
            <a:pPr algn="ctr"/>
            <a:r>
              <a:rPr lang="ru-RU" sz="2900" b="1" dirty="0" smtClean="0">
                <a:solidFill>
                  <a:schemeClr val="tx1"/>
                </a:solidFill>
              </a:rPr>
              <a:t>КОНТАКТНАЯ ИНФОРМАЦИЯ</a:t>
            </a:r>
            <a:endParaRPr lang="ru-RU" sz="29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44" y="714356"/>
            <a:ext cx="8858312" cy="5411807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ru-RU" altLang="ru-RU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168220</a:t>
            </a:r>
            <a:r>
              <a:rPr lang="en-US" altLang="ru-RU" sz="2000" b="1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Сыктывдинский район, с. Выльгорт,  ул. Домны </a:t>
            </a:r>
            <a:r>
              <a:rPr lang="ru-RU" altLang="ru-RU" sz="2000" b="1" dirty="0" err="1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Каликовой</a:t>
            </a: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, д.62</a:t>
            </a:r>
          </a:p>
          <a:p>
            <a:pPr>
              <a:buNone/>
            </a:pP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</a:p>
          <a:p>
            <a:pPr marL="45720" indent="0">
              <a:buNone/>
            </a:pP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факс: (8 82130) 7-15-89; адрес электронной почты: </a:t>
            </a:r>
            <a:r>
              <a:rPr lang="ru-RU" altLang="ru-RU" sz="2000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fo@syktyvdin.rkomi.ru</a:t>
            </a:r>
          </a:p>
          <a:p>
            <a:endParaRPr lang="ru-RU" altLang="ru-RU" sz="2000" b="1" dirty="0">
              <a:solidFill>
                <a:schemeClr val="tx2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График работы  управления финансов администрации МО МР «Сыктывдинский»: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                  с понедельника по четверг - с 8-45 до 17-15;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                  пятница - с 8-45 до 15-45; суббота, воскресенье - выходные дни.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                  обеденный перерыв - с 1</a:t>
            </a:r>
            <a:r>
              <a:rPr lang="en-US" altLang="ru-RU" sz="2000" b="1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3</a:t>
            </a: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-00 до 1</a:t>
            </a:r>
            <a:r>
              <a:rPr lang="en-US" altLang="ru-RU" sz="2000" b="1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4</a:t>
            </a: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-00.</a:t>
            </a:r>
          </a:p>
          <a:p>
            <a:endParaRPr lang="ru-RU" altLang="ru-RU" sz="2000" b="1" dirty="0">
              <a:solidFill>
                <a:schemeClr val="tx2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pPr marL="45720" indent="0">
              <a:lnSpc>
                <a:spcPct val="120000"/>
              </a:lnSpc>
              <a:buNone/>
            </a:pP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Проект бюджета </a:t>
            </a:r>
            <a:r>
              <a:rPr lang="ru-RU" altLang="ru-RU" sz="2000" b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муниципального </a:t>
            </a: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района «Сыктывдинский» на </a:t>
            </a:r>
            <a:r>
              <a:rPr lang="ru-RU" altLang="ru-RU" sz="2000" b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2025 </a:t>
            </a: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год и на плановый период </a:t>
            </a:r>
            <a:r>
              <a:rPr lang="ru-RU" altLang="ru-RU" sz="2000" b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2026 </a:t>
            </a: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и </a:t>
            </a:r>
            <a:r>
              <a:rPr lang="ru-RU" altLang="ru-RU" sz="2000" b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2027 </a:t>
            </a: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годов размещен на официальном сайте </a:t>
            </a:r>
            <a:r>
              <a:rPr lang="ru-RU" altLang="ru-RU" sz="2000" b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 муниципального района «Сыктывдинский</a:t>
            </a: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»</a:t>
            </a:r>
            <a:r>
              <a:rPr lang="en-US" altLang="ru-RU" sz="2000" b="1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и  в сообществе </a:t>
            </a:r>
            <a:r>
              <a:rPr lang="ru-RU" altLang="ru-RU" sz="2000" b="1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Вконтакте</a:t>
            </a:r>
            <a:r>
              <a:rPr lang="ru-RU" altLang="ru-RU" sz="2000" b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ru-RU" sz="200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HTTPS://VK.COM/IBUDGET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" indent="0">
              <a:lnSpc>
                <a:spcPct val="120000"/>
              </a:lnSpc>
              <a:buNone/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" indent="0">
              <a:lnSpc>
                <a:spcPct val="120000"/>
              </a:lnSpc>
              <a:buNone/>
            </a:pPr>
            <a:endParaRPr lang="ru-RU" altLang="ru-RU" sz="2000" b="1" dirty="0">
              <a:solidFill>
                <a:schemeClr val="tx2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352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784976" cy="401835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chemeClr val="tx1"/>
                </a:solidFill>
              </a:rPr>
              <a:t>ОБЩИЕ ПАРАМЕТРЫ ПРОЕКТА БЮДЖЕТА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69818624"/>
              </p:ext>
            </p:extLst>
          </p:nvPr>
        </p:nvGraphicFramePr>
        <p:xfrm>
          <a:off x="0" y="808356"/>
          <a:ext cx="9108504" cy="602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32352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64486" y="0"/>
            <a:ext cx="8779514" cy="5000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900" b="1" dirty="0">
                <a:solidFill>
                  <a:schemeClr val="tx1"/>
                </a:solidFill>
              </a:rPr>
              <a:t>СТРУКТУРА ДОХОДНОЙ ЧАСТИ БЮДЖЕТА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1615338584"/>
              </p:ext>
            </p:extLst>
          </p:nvPr>
        </p:nvGraphicFramePr>
        <p:xfrm>
          <a:off x="1" y="841375"/>
          <a:ext cx="9144000" cy="601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8541927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64486" y="2829"/>
            <a:ext cx="9176066" cy="782965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900" b="1" dirty="0">
                <a:solidFill>
                  <a:schemeClr val="tx1"/>
                </a:solidFill>
              </a:rPr>
              <a:t>ФОРМИРОВАНИЕ ДОХОДНОЙ ЧАСТИ </a:t>
            </a:r>
            <a:r>
              <a:rPr lang="ru-RU" sz="2900" b="1" dirty="0" smtClean="0">
                <a:solidFill>
                  <a:schemeClr val="tx1"/>
                </a:solidFill>
              </a:rPr>
              <a:t>ПО НАЛОГОВЫМ И НЕНАЛОГОВЫМ ПОСТУПЛЕНИЯМ</a:t>
            </a:r>
            <a:endParaRPr lang="ru-RU" sz="29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0" y="1214422"/>
            <a:ext cx="9036050" cy="5383228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Доходы бюджета муниципального района на 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2025-2026 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годы запланированы на основании сведений, представленных главными администраторами поступлений доходов:</a:t>
            </a:r>
          </a:p>
          <a:p>
            <a:pPr marL="45720" indent="0" algn="ctr">
              <a:buNone/>
            </a:pPr>
            <a:endParaRPr lang="ru-RU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Управление ФНС 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России 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по 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Республике Коми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      (НДФЛ, госпошлина, УСН, ЕНВД, ЕСХН, 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патент, акцизы);</a:t>
            </a:r>
            <a:endParaRPr lang="ru-RU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Администрация 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МР 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«Сыктывдинский» (доходы от использования имущества (аренда, продажа);</a:t>
            </a:r>
          </a:p>
          <a:p>
            <a:pPr marL="0" indent="0">
              <a:buNone/>
            </a:pPr>
            <a:endParaRPr lang="ru-RU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580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49404" y="0"/>
            <a:ext cx="8563026" cy="5000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900" b="1" dirty="0" smtClean="0">
                <a:solidFill>
                  <a:schemeClr val="tx1"/>
                </a:solidFill>
              </a:rPr>
              <a:t>СТРУКТУРА НАЛОГОВЫХ ДОХОДОВ</a:t>
            </a:r>
            <a:endParaRPr lang="ru-RU" sz="29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1589321959"/>
              </p:ext>
            </p:extLst>
          </p:nvPr>
        </p:nvGraphicFramePr>
        <p:xfrm>
          <a:off x="0" y="858838"/>
          <a:ext cx="3467100" cy="3484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297627546"/>
              </p:ext>
            </p:extLst>
          </p:nvPr>
        </p:nvGraphicFramePr>
        <p:xfrm>
          <a:off x="2545903" y="2155056"/>
          <a:ext cx="3672383" cy="3484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180789387"/>
              </p:ext>
            </p:extLst>
          </p:nvPr>
        </p:nvGraphicFramePr>
        <p:xfrm>
          <a:off x="5503664" y="3395216"/>
          <a:ext cx="3666976" cy="3484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71472" y="5357826"/>
            <a:ext cx="144016" cy="1440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49015" y="5009484"/>
            <a:ext cx="215038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</a:rPr>
              <a:t> акцизы</a:t>
            </a:r>
            <a:endParaRPr lang="ru-RU" sz="24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8523" y="4824656"/>
            <a:ext cx="144016" cy="1440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21387" y="4538965"/>
            <a:ext cx="215038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</a:rPr>
              <a:t> НДФЛ</a:t>
            </a:r>
            <a:endParaRPr lang="ru-RU" sz="24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96369" y="5517232"/>
            <a:ext cx="215038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</a:rPr>
              <a:t>госпошлина</a:t>
            </a:r>
            <a:endParaRPr lang="ru-RU" sz="24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771775" y="1196752"/>
            <a:ext cx="18002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tx1"/>
                </a:solidFill>
                <a:latin typeface="Calibri" pitchFamily="34" charset="0"/>
              </a:rPr>
              <a:t>514 297,1</a:t>
            </a:r>
            <a:endParaRPr lang="ru-RU" sz="2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220072" y="2204864"/>
            <a:ext cx="18002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tx1"/>
                </a:solidFill>
                <a:latin typeface="Calibri" pitchFamily="34" charset="0"/>
              </a:rPr>
              <a:t>536 937,3</a:t>
            </a:r>
            <a:endParaRPr lang="ru-RU" sz="2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257614" y="3302893"/>
            <a:ext cx="18002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tx1"/>
                </a:solidFill>
                <a:latin typeface="Calibri" pitchFamily="34" charset="0"/>
              </a:rPr>
              <a:t>508 885,8</a:t>
            </a:r>
            <a:endParaRPr lang="ru-RU" sz="2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93420" y="3573016"/>
            <a:ext cx="18002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tx1"/>
                </a:solidFill>
                <a:latin typeface="Calibri" pitchFamily="34" charset="0"/>
              </a:rPr>
              <a:t>2025</a:t>
            </a:r>
            <a:endParaRPr lang="ru-RU" sz="2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347864" y="4865468"/>
            <a:ext cx="18002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tx1"/>
                </a:solidFill>
                <a:latin typeface="Calibri" pitchFamily="34" charset="0"/>
              </a:rPr>
              <a:t>2026</a:t>
            </a:r>
            <a:endParaRPr lang="ru-RU" sz="2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732240" y="6093296"/>
            <a:ext cx="18002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tx1"/>
                </a:solidFill>
                <a:latin typeface="Calibri" pitchFamily="34" charset="0"/>
              </a:rPr>
              <a:t>2027</a:t>
            </a:r>
            <a:endParaRPr lang="ru-RU" sz="2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818425" y="908720"/>
            <a:ext cx="1212005" cy="214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14348" y="6000768"/>
            <a:ext cx="542382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/>
                </a:solidFill>
                <a:latin typeface="Calibri" pitchFamily="34" charset="0"/>
              </a:rPr>
              <a:t>н</a:t>
            </a:r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</a:rPr>
              <a:t>алоги на совокупный доход</a:t>
            </a:r>
            <a:endParaRPr lang="ru-RU" sz="24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71472" y="6357958"/>
            <a:ext cx="144016" cy="1440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68523" y="5824788"/>
            <a:ext cx="144016" cy="14401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1953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3"/>
          <p:cNvSpPr>
            <a:spLocks noGrp="1"/>
          </p:cNvSpPr>
          <p:nvPr>
            <p:ph type="title"/>
          </p:nvPr>
        </p:nvSpPr>
        <p:spPr>
          <a:xfrm>
            <a:off x="364486" y="0"/>
            <a:ext cx="8779514" cy="5000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900" b="1" dirty="0" smtClean="0">
                <a:solidFill>
                  <a:schemeClr val="tx1"/>
                </a:solidFill>
              </a:rPr>
              <a:t>ДИНАМИКА НАЛОГОВЫХ ДОХОДОВ</a:t>
            </a:r>
            <a:endParaRPr lang="ru-RU" sz="2900" b="1" dirty="0">
              <a:solidFill>
                <a:schemeClr val="tx1"/>
              </a:solidFill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1590204029"/>
              </p:ext>
            </p:extLst>
          </p:nvPr>
        </p:nvGraphicFramePr>
        <p:xfrm>
          <a:off x="0" y="857232"/>
          <a:ext cx="4500562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Содержимое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1279828452"/>
              </p:ext>
            </p:extLst>
          </p:nvPr>
        </p:nvGraphicFramePr>
        <p:xfrm>
          <a:off x="4357686" y="857232"/>
          <a:ext cx="4633914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Содержимое 1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170206691"/>
              </p:ext>
            </p:extLst>
          </p:nvPr>
        </p:nvGraphicFramePr>
        <p:xfrm>
          <a:off x="0" y="3701802"/>
          <a:ext cx="4857752" cy="3140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Содержимое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809490200"/>
              </p:ext>
            </p:extLst>
          </p:nvPr>
        </p:nvGraphicFramePr>
        <p:xfrm>
          <a:off x="4357686" y="3701802"/>
          <a:ext cx="4643438" cy="3156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8072430" y="642918"/>
            <a:ext cx="1071570" cy="2857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Тыс.руб.</a:t>
            </a:r>
            <a:endParaRPr lang="ru-RU" sz="14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3286116" y="4429132"/>
            <a:ext cx="428628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7500958" y="1357298"/>
            <a:ext cx="357190" cy="2719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000232" y="1428736"/>
            <a:ext cx="39604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6515646" y="1785926"/>
            <a:ext cx="342370" cy="2865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928662" y="1571612"/>
            <a:ext cx="357190" cy="270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2214546" y="4786322"/>
            <a:ext cx="357190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3071802" y="1928802"/>
            <a:ext cx="39604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5429256" y="2000240"/>
            <a:ext cx="342370" cy="2865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1142976" y="4929198"/>
            <a:ext cx="428628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703747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49404" y="0"/>
            <a:ext cx="8563026" cy="5000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900" b="1" dirty="0" smtClean="0">
                <a:solidFill>
                  <a:schemeClr val="tx1"/>
                </a:solidFill>
              </a:rPr>
              <a:t>СТРУКТУРА НЕНАЛОГОВЫХ ДОХОДОВ</a:t>
            </a:r>
            <a:endParaRPr lang="ru-RU" sz="29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2804551998"/>
              </p:ext>
            </p:extLst>
          </p:nvPr>
        </p:nvGraphicFramePr>
        <p:xfrm>
          <a:off x="0" y="858838"/>
          <a:ext cx="3467100" cy="3484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803661315"/>
              </p:ext>
            </p:extLst>
          </p:nvPr>
        </p:nvGraphicFramePr>
        <p:xfrm>
          <a:off x="2545903" y="2155056"/>
          <a:ext cx="3672383" cy="3484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329553882"/>
              </p:ext>
            </p:extLst>
          </p:nvPr>
        </p:nvGraphicFramePr>
        <p:xfrm>
          <a:off x="5503664" y="3395216"/>
          <a:ext cx="3666976" cy="3484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0094" y="5288159"/>
            <a:ext cx="144016" cy="14401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6755" y="4937476"/>
            <a:ext cx="4355033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</a:rPr>
              <a:t> доходы от продажи активов</a:t>
            </a:r>
            <a:endParaRPr lang="ru-RU" sz="24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145" y="4754989"/>
            <a:ext cx="144016" cy="14401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9127" y="4466957"/>
            <a:ext cx="2786871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</a:rPr>
              <a:t> штрафы и санкции</a:t>
            </a:r>
            <a:endParaRPr lang="ru-RU" sz="24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145" y="5805264"/>
            <a:ext cx="144016" cy="1440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64109" y="5445224"/>
            <a:ext cx="5243783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/>
                </a:solidFill>
                <a:latin typeface="Calibri" pitchFamily="34" charset="0"/>
              </a:rPr>
              <a:t>д</a:t>
            </a:r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</a:rPr>
              <a:t>оходы от использования имущества</a:t>
            </a:r>
            <a:endParaRPr lang="ru-RU" sz="24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771775" y="1196752"/>
            <a:ext cx="18002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tx1"/>
                </a:solidFill>
                <a:latin typeface="Calibri" pitchFamily="34" charset="0"/>
              </a:rPr>
              <a:t>19 328,8</a:t>
            </a:r>
            <a:endParaRPr lang="ru-RU" sz="2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220072" y="2204864"/>
            <a:ext cx="18002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tx1"/>
                </a:solidFill>
                <a:latin typeface="Calibri" pitchFamily="34" charset="0"/>
              </a:rPr>
              <a:t>19 289,8</a:t>
            </a:r>
            <a:endParaRPr lang="ru-RU" sz="2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257614" y="3302893"/>
            <a:ext cx="18002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tx1"/>
                </a:solidFill>
                <a:latin typeface="Calibri" pitchFamily="34" charset="0"/>
              </a:rPr>
              <a:t>19 289,0</a:t>
            </a:r>
            <a:endParaRPr lang="ru-RU" sz="2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93420" y="3573016"/>
            <a:ext cx="18002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tx1"/>
                </a:solidFill>
                <a:latin typeface="Calibri" pitchFamily="34" charset="0"/>
              </a:rPr>
              <a:t>2025</a:t>
            </a:r>
            <a:endParaRPr lang="ru-RU" sz="2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643306" y="4786322"/>
            <a:ext cx="18002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tx1"/>
                </a:solidFill>
                <a:latin typeface="Calibri" pitchFamily="34" charset="0"/>
              </a:rPr>
              <a:t>2026</a:t>
            </a:r>
            <a:endParaRPr lang="ru-RU" sz="2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282169" y="6021288"/>
            <a:ext cx="18002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tx1"/>
                </a:solidFill>
                <a:latin typeface="Calibri" pitchFamily="34" charset="0"/>
              </a:rPr>
              <a:t>2027</a:t>
            </a:r>
            <a:endParaRPr lang="ru-RU" sz="2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818425" y="908720"/>
            <a:ext cx="1212005" cy="214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7120" y="6381328"/>
            <a:ext cx="144016" cy="1440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64085" y="6021288"/>
            <a:ext cx="7265435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/>
                </a:solidFill>
                <a:latin typeface="Calibri" pitchFamily="34" charset="0"/>
              </a:rPr>
              <a:t>п</a:t>
            </a:r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</a:rPr>
              <a:t>латежи при пользовании природными ресурсами</a:t>
            </a:r>
            <a:endParaRPr lang="ru-RU" sz="2400" b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284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3059</TotalTime>
  <Words>1440</Words>
  <Application>Microsoft Office PowerPoint</Application>
  <PresentationFormat>Экран (4:3)</PresentationFormat>
  <Paragraphs>541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Поток</vt:lpstr>
      <vt:lpstr>БЮДЖЕТ ДЛЯ ГРАЖДАН  ПО ПРОЕКТУ БЮДЖЕТА  МУНИЦИПАЛЬНОГО РАЙОНА «СЫКТЫВДИНСКИЙ» НА 2025 ГОД И ПЛАНОВЫЙ ПЕРИОД 2026 И 2027 ГОДОВ</vt:lpstr>
      <vt:lpstr>ОСНОВНЫЕ НАПРАВЛЕНИЯ БЮДЖЕТНОЙ И НАЛОГОВОЙ ПОЛИТИКИ</vt:lpstr>
      <vt:lpstr>СРАВНИТЕЛЬНЫЙ АНАЛИЗ ДОХОДОВ </vt:lpstr>
      <vt:lpstr>ОБЩИЕ ПАРАМЕТРЫ ПРОЕКТА БЮДЖЕТА</vt:lpstr>
      <vt:lpstr>СТРУКТУРА ДОХОДНОЙ ЧАСТИ БЮДЖЕТА</vt:lpstr>
      <vt:lpstr>ФОРМИРОВАНИЕ ДОХОДНОЙ ЧАСТИ ПО НАЛОГОВЫМ И НЕНАЛОГОВЫМ ПОСТУПЛЕНИЯМ</vt:lpstr>
      <vt:lpstr>СТРУКТУРА НАЛОГОВЫХ ДОХОДОВ</vt:lpstr>
      <vt:lpstr>ДИНАМИКА НАЛОГОВЫХ ДОХОДОВ</vt:lpstr>
      <vt:lpstr>СТРУКТУРА НЕНАЛОГОВЫХ ДОХОДОВ</vt:lpstr>
      <vt:lpstr>ДИНАМИКА НЕНАЛОГОВЫХ ДОХОДОВ</vt:lpstr>
      <vt:lpstr>СТРУКТУРА БЕЗВОЗМЕЗДНЫХ ПОСТУПЛЕНИЙ</vt:lpstr>
      <vt:lpstr>ПРИОРИТЕТЫ</vt:lpstr>
      <vt:lpstr>Слайд 13</vt:lpstr>
      <vt:lpstr>РАСХОДЫ СОЦИАЛЬНОЙ СФЕРЫ</vt:lpstr>
      <vt:lpstr>МУНИЦИПАЛЬНЫЕ ПРОГРАММЫ </vt:lpstr>
      <vt:lpstr>МУНИЦИПАЛЬНЫЕ ПРОГРАММЫ </vt:lpstr>
      <vt:lpstr>СОЗДАНИЕ УСЛОВИЙ ДЛЯ РАЗВИТИЯ СОЦИАЛЬНОЙ СФЕРЫ</vt:lpstr>
      <vt:lpstr>РАЗВИТИЕ ОБРАЗОВАНИЯ</vt:lpstr>
      <vt:lpstr>РАЗВИТИЕ КУЛЬТУРЫ, ФИЗИЧЕСКОЙ КУЛЬТУРЫ И СПОРТА</vt:lpstr>
      <vt:lpstr>ОБЕСПЕЧЕНИЕ ДОСТУПНЫМ И КОМФОРТНЫМ ЖИЛЬЕМ</vt:lpstr>
      <vt:lpstr>ПРАВОПОРЯДОК И ОБЕСПЕЧЕНИЕ ОБЩЕСТВЕННОЙ БЕЗОПАСНОСТИ</vt:lpstr>
      <vt:lpstr>БЕЗОПАСНОСТЬ ЖИЗНЕДЕЯТЕЛЬНОСТИ НАСЕЛЕНИЯ  И МУНИЦИПАЛЬНОГО ИМУЩЕСТВА</vt:lpstr>
      <vt:lpstr>РАЗВИТИЕ ЭКОНОМИКИ</vt:lpstr>
      <vt:lpstr>РАЗВИТИЕ ГРАДОСТРОИТЕЛЬНОЙ ДЕЯТЕЛЬНОСТИ</vt:lpstr>
      <vt:lpstr>РАЗВИТИЕ ЭНЕРГЕТИКИ, ЖИЛИЩНО-КОММУНАЛЬНОГО И ДОРОЖНОГО ХОЗЯЙСТВА</vt:lpstr>
      <vt:lpstr>МУНИЦИПАЛЬНАЯ КАДРОВАЯ ПОЛИТИКА И  ПРОФЕССИОНАЛЬНОЕ РАЗВИТИЕ МУНИЦИПАЛЬНЫХ СЛУЖАЩИХ</vt:lpstr>
      <vt:lpstr>РАЗВИТИЕ УПРАВЛЕНИЯ МУНИЦИПАЛЬНЫМ ИМУЩЕСТВОМ</vt:lpstr>
      <vt:lpstr>УПРАВЛЕНИЕ МУНИЦИПАЛЬНЫМИ ФИНАНСАМИ</vt:lpstr>
      <vt:lpstr>РАЗВИТИЕ ТРАНСПОРТНОЙ СИСТЕМЫ </vt:lpstr>
      <vt:lpstr>КОНТАКТНАЯ ИНФОРМАЦИЯ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БЮДЖЕТА  МУНИЦИПАЛЬНОГО ОБРАЗОВАНИЯ МУНИЦИПАЛЬНОГО РАЙОНА «СЫКТЫВДИНСКИЙ» НА 2021 ГОД И ПЛАНОВЫЙ ПЕРИОД 2022 И 2023 ГОДОВ</dc:title>
  <dc:creator>PUSER27_1</dc:creator>
  <cp:lastModifiedBy>PCUSER_EM</cp:lastModifiedBy>
  <cp:revision>316</cp:revision>
  <dcterms:created xsi:type="dcterms:W3CDTF">2020-12-07T10:26:47Z</dcterms:created>
  <dcterms:modified xsi:type="dcterms:W3CDTF">2024-12-04T06:31:02Z</dcterms:modified>
</cp:coreProperties>
</file>