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2"/>
  </p:handoutMasterIdLst>
  <p:sldIdLst>
    <p:sldId id="257" r:id="rId2"/>
    <p:sldId id="261" r:id="rId3"/>
    <p:sldId id="258" r:id="rId4"/>
    <p:sldId id="262" r:id="rId5"/>
    <p:sldId id="264" r:id="rId6"/>
    <p:sldId id="278" r:id="rId7"/>
    <p:sldId id="280" r:id="rId8"/>
    <p:sldId id="283" r:id="rId9"/>
    <p:sldId id="282" r:id="rId10"/>
    <p:sldId id="281" r:id="rId11"/>
    <p:sldId id="310" r:id="rId12"/>
    <p:sldId id="312" r:id="rId13"/>
    <p:sldId id="311" r:id="rId14"/>
    <p:sldId id="295" r:id="rId15"/>
    <p:sldId id="293" r:id="rId16"/>
    <p:sldId id="297" r:id="rId17"/>
    <p:sldId id="298" r:id="rId18"/>
    <p:sldId id="30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06" r:id="rId28"/>
    <p:sldId id="313" r:id="rId29"/>
    <p:sldId id="314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C4"/>
    <a:srgbClr val="E4E9F8"/>
    <a:srgbClr val="D729BE"/>
    <a:srgbClr val="906E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5" autoAdjust="0"/>
    <p:restoredTop sz="99770" autoAdjust="0"/>
  </p:normalViewPr>
  <p:slideViewPr>
    <p:cSldViewPr>
      <p:cViewPr>
        <p:scale>
          <a:sx n="100" d="100"/>
          <a:sy n="100" d="100"/>
        </p:scale>
        <p:origin x="-198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15"/>
      <c:depthPercent val="10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B/>
            </a:sp3d>
          </c:spPr>
          <c:dLbls>
            <c:dLbl>
              <c:idx val="0"/>
              <c:layout>
                <c:manualLayout>
                  <c:x val="2.230871282485036E-2"/>
                  <c:y val="2.1091666766313216E-2"/>
                </c:manualLayout>
              </c:layout>
              <c:showVal val="1"/>
            </c:dLbl>
            <c:dLbl>
              <c:idx val="1"/>
              <c:layout>
                <c:manualLayout>
                  <c:x val="1.9520219785817784E-2"/>
                  <c:y val="2.1091500688889243E-2"/>
                </c:manualLayout>
              </c:layout>
              <c:showVal val="1"/>
            </c:dLbl>
            <c:dLbl>
              <c:idx val="2"/>
              <c:layout>
                <c:manualLayout>
                  <c:x val="1.5337315545999644E-2"/>
                  <c:y val="2.32010161281108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30600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9.7601098929089875E-3"/>
                  <c:y val="0.30583157623418838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1712882.2</c:v>
                </c:pt>
                <c:pt idx="1">
                  <c:v>1533615.7</c:v>
                </c:pt>
                <c:pt idx="2">
                  <c:v>1549170.8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1"/>
              <c:layout>
                <c:manualLayout>
                  <c:x val="9.7601098929089875E-3"/>
                  <c:y val="-4.2183665687474175E-3"/>
                </c:manualLayout>
              </c:layout>
              <c:showVal val="1"/>
            </c:dLbl>
            <c:dLbl>
              <c:idx val="2"/>
              <c:layout>
                <c:manualLayout>
                  <c:x val="2.0914521199090323E-2"/>
                  <c:y val="-2.1091832843737092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1743482.2</c:v>
                </c:pt>
                <c:pt idx="1">
                  <c:v>1533615.7</c:v>
                </c:pt>
                <c:pt idx="2">
                  <c:v>1549170.8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Val val="1"/>
        </c:dLbls>
        <c:gapWidth val="80"/>
        <c:gapDepth val="66"/>
        <c:shape val="cylinder"/>
        <c:axId val="120348672"/>
        <c:axId val="120350208"/>
        <c:axId val="151357184"/>
      </c:bar3DChart>
      <c:catAx>
        <c:axId val="120348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120350208"/>
        <c:crosses val="autoZero"/>
        <c:auto val="1"/>
        <c:lblAlgn val="ctr"/>
        <c:lblOffset val="100"/>
      </c:catAx>
      <c:valAx>
        <c:axId val="120350208"/>
        <c:scaling>
          <c:orientation val="minMax"/>
        </c:scaling>
        <c:delete val="1"/>
        <c:axPos val="l"/>
        <c:numFmt formatCode="#,##0.0_р_." sourceLinked="1"/>
        <c:majorTickMark val="none"/>
        <c:tickLblPos val="nextTo"/>
        <c:crossAx val="120348672"/>
        <c:crosses val="autoZero"/>
        <c:crossBetween val="between"/>
      </c:valAx>
      <c:serAx>
        <c:axId val="151357184"/>
        <c:scaling>
          <c:orientation val="minMax"/>
        </c:scaling>
        <c:delete val="1"/>
        <c:axPos val="b"/>
        <c:majorTickMark val="none"/>
        <c:tickLblPos val="nextTo"/>
        <c:crossAx val="120350208"/>
        <c:crosses val="autoZero"/>
      </c:serAx>
    </c:plotArea>
    <c:legend>
      <c:legendPos val="b"/>
      <c:layout/>
      <c:txPr>
        <a:bodyPr/>
        <a:lstStyle/>
        <a:p>
          <a:pPr>
            <a:defRPr sz="2400" b="1">
              <a:latin typeface="+mj-lt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3866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126373626373627"/>
                  <c:y val="-0.14933125024034591"/>
                </c:manualLayout>
              </c:layout>
              <c:showVal val="1"/>
            </c:dLbl>
            <c:dLbl>
              <c:idx val="1"/>
              <c:layout>
                <c:manualLayout>
                  <c:x val="9.6696951342620768E-2"/>
                  <c:y val="-0.19667263776623864"/>
                </c:manualLayout>
              </c:layout>
              <c:showVal val="1"/>
            </c:dLbl>
            <c:dLbl>
              <c:idx val="3"/>
              <c:layout>
                <c:manualLayout>
                  <c:x val="0.13653745204926349"/>
                  <c:y val="9.551042570056156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53.3</c:v>
                </c:pt>
                <c:pt idx="1">
                  <c:v>4</c:v>
                </c:pt>
                <c:pt idx="2">
                  <c:v>32.700000000000003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3849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7617688568975512"/>
                  <c:y val="-0.12885597179212299"/>
                </c:manualLayout>
              </c:layout>
              <c:showVal val="1"/>
            </c:dLbl>
            <c:dLbl>
              <c:idx val="1"/>
              <c:layout>
                <c:manualLayout>
                  <c:x val="0.10132439889848091"/>
                  <c:y val="-0.19244794237218918"/>
                </c:manualLayout>
              </c:layout>
              <c:showVal val="1"/>
            </c:dLbl>
            <c:dLbl>
              <c:idx val="3"/>
              <c:layout>
                <c:manualLayout>
                  <c:x val="9.3603798950164047E-2"/>
                  <c:y val="8.612808552349174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53.4</c:v>
                </c:pt>
                <c:pt idx="1">
                  <c:v>3.9</c:v>
                </c:pt>
                <c:pt idx="2">
                  <c:v>32.700000000000003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849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AB39F">
                <a:lumMod val="60000"/>
                <a:lumOff val="40000"/>
              </a:srgbClr>
            </a:solidFill>
          </c:spPr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344896721440241"/>
                  <c:y val="-0.19445483824315968"/>
                </c:manualLayout>
              </c:layout>
              <c:showVal val="1"/>
            </c:dLbl>
            <c:dLbl>
              <c:idx val="1"/>
              <c:layout>
                <c:manualLayout>
                  <c:x val="6.8174703079594737E-2"/>
                  <c:y val="-0.1978089425948584"/>
                </c:manualLayout>
              </c:layout>
              <c:showVal val="1"/>
            </c:dLbl>
            <c:dLbl>
              <c:idx val="3"/>
              <c:layout>
                <c:manualLayout>
                  <c:x val="0.10590770160481007"/>
                  <c:y val="9.3755954116288995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53.3</c:v>
                </c:pt>
                <c:pt idx="1">
                  <c:v>4</c:v>
                </c:pt>
                <c:pt idx="2">
                  <c:v>32.700000000000003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</a:t>
            </a:r>
            <a:r>
              <a:rPr lang="ru-RU" sz="1600" b="1" baseline="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от использования имущества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693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3195114766589941"/>
          <c:w val="1"/>
          <c:h val="0.5674230132057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1287257013679625E-2"/>
                  <c:y val="-4.2327746070851976E-2"/>
                </c:manualLayout>
              </c:layout>
              <c:showVal val="1"/>
            </c:dLbl>
            <c:dLbl>
              <c:idx val="1"/>
              <c:layout>
                <c:manualLayout>
                  <c:x val="3.3862437624456676E-2"/>
                  <c:y val="-2.1163873035425992E-2"/>
                </c:manualLayout>
              </c:layout>
              <c:showVal val="1"/>
            </c:dLbl>
            <c:dLbl>
              <c:idx val="2"/>
              <c:layout>
                <c:manualLayout>
                  <c:x val="2.4764462749318827E-2"/>
                  <c:y val="-2.1163873035425992E-2"/>
                </c:manualLayout>
              </c:layout>
              <c:showVal val="1"/>
            </c:dLbl>
            <c:dLbl>
              <c:idx val="3"/>
              <c:layout>
                <c:manualLayout>
                  <c:x val="1.1287479208152613E-2"/>
                  <c:y val="-1.26983238212555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14425</c:v>
                </c:pt>
                <c:pt idx="1">
                  <c:v>7845</c:v>
                </c:pt>
                <c:pt idx="2">
                  <c:v>7845</c:v>
                </c:pt>
                <c:pt idx="3">
                  <c:v>7845</c:v>
                </c:pt>
              </c:numCache>
            </c:numRef>
          </c:val>
          <c:shape val="cylinder"/>
        </c:ser>
        <c:shape val="box"/>
        <c:axId val="155041152"/>
        <c:axId val="155714304"/>
        <c:axId val="0"/>
      </c:bar3DChart>
      <c:catAx>
        <c:axId val="155041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5714304"/>
        <c:crosses val="autoZero"/>
        <c:auto val="1"/>
        <c:lblAlgn val="ctr"/>
        <c:lblOffset val="100"/>
      </c:catAx>
      <c:valAx>
        <c:axId val="155714304"/>
        <c:scaling>
          <c:orientation val="minMax"/>
        </c:scaling>
        <c:delete val="1"/>
        <c:axPos val="l"/>
        <c:numFmt formatCode="#,##0.0_р_." sourceLinked="1"/>
        <c:tickLblPos val="nextTo"/>
        <c:crossAx val="155041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Платежи при пользовании природными ресурсами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9.1565790819596565E-2"/>
          <c:y val="3.2041770486295955E-3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9842520787256127"/>
          <c:w val="1"/>
          <c:h val="0.603016951762365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747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191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563.6</c:v>
                </c:pt>
                <c:pt idx="1">
                  <c:v>596.79999999999995</c:v>
                </c:pt>
                <c:pt idx="2">
                  <c:v>580.29999999999995</c:v>
                </c:pt>
                <c:pt idx="3">
                  <c:v>588.5</c:v>
                </c:pt>
              </c:numCache>
            </c:numRef>
          </c:val>
          <c:shape val="cylinder"/>
        </c:ser>
        <c:shape val="box"/>
        <c:axId val="157000064"/>
        <c:axId val="162434048"/>
        <c:axId val="0"/>
      </c:bar3DChart>
      <c:catAx>
        <c:axId val="15700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2434048"/>
        <c:crosses val="autoZero"/>
        <c:auto val="1"/>
        <c:lblAlgn val="ctr"/>
        <c:lblOffset val="100"/>
      </c:catAx>
      <c:valAx>
        <c:axId val="162434048"/>
        <c:scaling>
          <c:orientation val="minMax"/>
        </c:scaling>
        <c:delete val="1"/>
        <c:axPos val="l"/>
        <c:numFmt formatCode="#,##0.0_р_." sourceLinked="1"/>
        <c:tickLblPos val="nextTo"/>
        <c:crossAx val="15700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активов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4904585495513193"/>
          <c:y val="2.3188412853562428E-2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3.3986914111712584E-2"/>
                  <c:y val="-3.6768919645154011E-2"/>
                </c:manualLayout>
              </c:layout>
              <c:showVal val="1"/>
            </c:dLbl>
            <c:dLbl>
              <c:idx val="2"/>
              <c:layout>
                <c:manualLayout>
                  <c:x val="2.497183882586047E-2"/>
                  <c:y val="-2.8682240634097515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635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11118.8</c:v>
                </c:pt>
                <c:pt idx="1">
                  <c:v>4800</c:v>
                </c:pt>
                <c:pt idx="2">
                  <c:v>4800</c:v>
                </c:pt>
                <c:pt idx="3">
                  <c:v>4800</c:v>
                </c:pt>
              </c:numCache>
            </c:numRef>
          </c:val>
          <c:shape val="cylinder"/>
        </c:ser>
        <c:shape val="box"/>
        <c:axId val="162676096"/>
        <c:axId val="163575296"/>
        <c:axId val="0"/>
      </c:bar3DChart>
      <c:catAx>
        <c:axId val="162676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3575296"/>
        <c:crosses val="autoZero"/>
        <c:auto val="1"/>
        <c:lblAlgn val="ctr"/>
        <c:lblOffset val="100"/>
      </c:catAx>
      <c:valAx>
        <c:axId val="163575296"/>
        <c:scaling>
          <c:orientation val="minMax"/>
        </c:scaling>
        <c:delete val="1"/>
        <c:axPos val="l"/>
        <c:numFmt formatCode="#,##0.0_р_." sourceLinked="1"/>
        <c:tickLblPos val="nextTo"/>
        <c:crossAx val="162676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Штрафы и санкции</a:t>
            </a:r>
            <a:endParaRPr lang="ru-RU" sz="1600" b="1" baseline="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459"/>
          <c:w val="0.98392296357691622"/>
          <c:h val="0.70813266602296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773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0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1569.7</c:v>
                </c:pt>
                <c:pt idx="1">
                  <c:v>1476.5</c:v>
                </c:pt>
                <c:pt idx="2">
                  <c:v>1475.5</c:v>
                </c:pt>
                <c:pt idx="3">
                  <c:v>1473.5</c:v>
                </c:pt>
              </c:numCache>
            </c:numRef>
          </c:val>
          <c:shape val="cylinder"/>
        </c:ser>
        <c:shape val="box"/>
        <c:axId val="164292096"/>
        <c:axId val="164293632"/>
        <c:axId val="0"/>
      </c:bar3DChart>
      <c:catAx>
        <c:axId val="16429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4293632"/>
        <c:crosses val="autoZero"/>
        <c:auto val="1"/>
        <c:lblAlgn val="ctr"/>
        <c:lblOffset val="100"/>
      </c:catAx>
      <c:valAx>
        <c:axId val="164293632"/>
        <c:scaling>
          <c:orientation val="minMax"/>
        </c:scaling>
        <c:delete val="1"/>
        <c:axPos val="l"/>
        <c:numFmt formatCode="#,##0.0_р_." sourceLinked="1"/>
        <c:tickLblPos val="nextTo"/>
        <c:crossAx val="164292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10366011940813E-2"/>
          <c:y val="2.1865236684013866E-2"/>
          <c:w val="0.94138963398805964"/>
          <c:h val="0.94168822365622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6.2380231317239417E-2"/>
                  <c:y val="0.10252307176626531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25.5</c:v>
                </c:pt>
                <c:pt idx="2">
                  <c:v>68.8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020972758015732E-2"/>
          <c:y val="2.1865236684013582E-2"/>
          <c:w val="0.92268780244326465"/>
          <c:h val="0.92347167160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9.4633647961010744E-2"/>
                  <c:y val="2.63760177952037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1977767569450136"/>
                  <c:y val="-1.46723772619903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0.1</c:v>
                </c:pt>
                <c:pt idx="1">
                  <c:v>17.3</c:v>
                </c:pt>
                <c:pt idx="2">
                  <c:v>82.3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849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2539127608143609E-2"/>
                  <c:y val="5.111931647318896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14950493267477091"/>
                  <c:y val="3.289828590317781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14.3</c:v>
                </c:pt>
                <c:pt idx="2">
                  <c:v>85.6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1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5217014561168859E-2"/>
          <c:y val="2.3218997361477582E-2"/>
          <c:w val="0.96956597087765717"/>
          <c:h val="0.83587293540814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at" dir="tl">
                  <a:rot lat="0" lon="0" rev="6360000"/>
                </a:lightRig>
              </a:scene3d>
              <a:sp3d prstMaterial="plastic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7-4733-8E80-79878B0CF0B5}"/>
              </c:ext>
            </c:extLst>
          </c:dPt>
          <c:dLbls>
            <c:dLbl>
              <c:idx val="0"/>
              <c:layout>
                <c:manualLayout>
                  <c:x val="1.9444335083114644E-2"/>
                  <c:y val="1.8997361477572562E-2"/>
                </c:manualLayout>
              </c:layout>
              <c:showVal val="1"/>
            </c:dLbl>
            <c:dLbl>
              <c:idx val="1"/>
              <c:layout>
                <c:manualLayout>
                  <c:x val="1.3888888888889018E-2"/>
                  <c:y val="1.6886543535620063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1.688654353562006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14718.3</c:v>
                </c:pt>
                <c:pt idx="1">
                  <c:v>14700.8</c:v>
                </c:pt>
                <c:pt idx="2">
                  <c:v>14707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6967-4733-8E80-79878B0C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388888888888913E-2"/>
                  <c:y val="0.13509218207882356"/>
                </c:manualLayout>
              </c:layout>
              <c:showVal val="1"/>
            </c:dLbl>
            <c:dLbl>
              <c:idx val="1"/>
              <c:layout>
                <c:manualLayout>
                  <c:x val="2.3611111111111159E-2"/>
                  <c:y val="0.13509218207882356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.10343007915567297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423275</c:v>
                </c:pt>
                <c:pt idx="1">
                  <c:v>454446</c:v>
                </c:pt>
                <c:pt idx="2">
                  <c:v>514026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6967-4733-8E80-79878B0CF0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5334598404250404E-3"/>
                  <c:y val="0.23430079155672928"/>
                </c:manualLayout>
              </c:layout>
              <c:showVal val="1"/>
            </c:dLbl>
            <c:dLbl>
              <c:idx val="1"/>
              <c:layout>
                <c:manualLayout>
                  <c:x val="1.5244641294838183E-2"/>
                  <c:y val="0.19630606860158312"/>
                </c:manualLayout>
              </c:layout>
              <c:showVal val="1"/>
            </c:dLbl>
            <c:dLbl>
              <c:idx val="2"/>
              <c:layout>
                <c:manualLayout>
                  <c:x val="2.4928040244969477E-2"/>
                  <c:y val="0.17519788918205836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1274888.9000000004</c:v>
                </c:pt>
                <c:pt idx="1">
                  <c:v>1064468.9000000004</c:v>
                </c:pt>
                <c:pt idx="2">
                  <c:v>1020437.8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C-6967-4733-8E80-79878B0CF0B5}"/>
            </c:ext>
          </c:extLst>
        </c:ser>
        <c:dLbls>
          <c:showVal val="1"/>
        </c:dLbls>
        <c:gapWidth val="80"/>
        <c:gapDepth val="66"/>
        <c:shape val="box"/>
        <c:axId val="151533440"/>
        <c:axId val="151534976"/>
        <c:axId val="151332160"/>
      </c:bar3DChart>
      <c:catAx>
        <c:axId val="151533440"/>
        <c:scaling>
          <c:orientation val="minMax"/>
        </c:scaling>
        <c:axPos val="b"/>
        <c:numFmt formatCode="General" sourceLinked="1"/>
        <c:majorTickMark val="none"/>
        <c:tickLblPos val="none"/>
        <c:crossAx val="151534976"/>
        <c:crosses val="autoZero"/>
        <c:auto val="1"/>
        <c:lblAlgn val="ctr"/>
        <c:lblOffset val="100"/>
      </c:catAx>
      <c:valAx>
        <c:axId val="151534976"/>
        <c:scaling>
          <c:orientation val="minMax"/>
        </c:scaling>
        <c:axPos val="l"/>
        <c:numFmt formatCode="_-* #,##0.0_р_._-;\-* #,##0.0_р_._-;_-* &quot;-&quot;?_р_._-;_-@_-" sourceLinked="1"/>
        <c:majorTickMark val="none"/>
        <c:tickLblPos val="none"/>
        <c:crossAx val="151533440"/>
        <c:crosses val="autoZero"/>
        <c:crossBetween val="between"/>
      </c:valAx>
      <c:serAx>
        <c:axId val="151332160"/>
        <c:scaling>
          <c:orientation val="minMax"/>
        </c:scaling>
        <c:delete val="1"/>
        <c:axPos val="b"/>
        <c:majorTickMark val="none"/>
        <c:tickLblPos val="nextTo"/>
        <c:crossAx val="151534976"/>
        <c:crosses val="autoZero"/>
      </c:serAx>
    </c:plotArea>
    <c:legend>
      <c:legendPos val="b"/>
      <c:layout>
        <c:manualLayout>
          <c:xMode val="edge"/>
          <c:yMode val="edge"/>
          <c:x val="0"/>
          <c:y val="0.89339505121226559"/>
          <c:w val="1"/>
          <c:h val="0.10660494878773422"/>
        </c:manualLayout>
      </c:layout>
      <c:txPr>
        <a:bodyPr/>
        <a:lstStyle/>
        <a:p>
          <a:pPr>
            <a:defRPr sz="2100" b="1">
              <a:latin typeface="+mj-lt"/>
            </a:defRPr>
          </a:pPr>
          <a:endParaRPr lang="ru-RU"/>
        </a:p>
      </c:txPr>
    </c:legend>
    <c:plotVisOnly val="1"/>
    <c:dispBlanksAs val="gap"/>
  </c:chart>
  <c:spPr>
    <a:effectLst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322E-2"/>
          <c:w val="0.99939920399609494"/>
          <c:h val="0.87152521827444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14"/>
                  <c:y val="-0.18351017174546624"/>
                </c:manualLayout>
              </c:layout>
              <c:showVal val="1"/>
            </c:dLbl>
            <c:dLbl>
              <c:idx val="4"/>
              <c:layout>
                <c:manualLayout>
                  <c:x val="9.8907277105955552E-2"/>
                  <c:y val="-0.16073181118415383"/>
                </c:manualLayout>
              </c:layout>
              <c:showVal val="1"/>
            </c:dLbl>
            <c:dLbl>
              <c:idx val="5"/>
              <c:layout>
                <c:manualLayout>
                  <c:x val="9.4541242075973697E-2"/>
                  <c:y val="0.17497695747888845"/>
                </c:manualLayout>
              </c:layout>
              <c:showVal val="1"/>
            </c:dLbl>
            <c:dLbl>
              <c:idx val="7"/>
              <c:layout>
                <c:manualLayout>
                  <c:x val="-0.12015750744391004"/>
                  <c:y val="-0.17085851884613495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Лист1!$B$2:$B$11</c:f>
              <c:numCache>
                <c:formatCode>#,##0.0\ _₽</c:formatCode>
                <c:ptCount val="10"/>
                <c:pt idx="0">
                  <c:v>22794.400000000001</c:v>
                </c:pt>
                <c:pt idx="1">
                  <c:v>400</c:v>
                </c:pt>
                <c:pt idx="2">
                  <c:v>13745.1</c:v>
                </c:pt>
                <c:pt idx="3">
                  <c:v>56375.815000000002</c:v>
                </c:pt>
                <c:pt idx="4">
                  <c:v>153498.92285</c:v>
                </c:pt>
                <c:pt idx="5">
                  <c:v>1017912.4002</c:v>
                </c:pt>
                <c:pt idx="6">
                  <c:v>196272.25899999999</c:v>
                </c:pt>
                <c:pt idx="7">
                  <c:v>78458.837569999989</c:v>
                </c:pt>
                <c:pt idx="8">
                  <c:v>800.4</c:v>
                </c:pt>
                <c:pt idx="9">
                  <c:v>203224.09978999998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Лист1!$C$2:$C$11</c:f>
              <c:numCache>
                <c:formatCode>0.00</c:formatCode>
                <c:ptCount val="10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Лист1!$D$2:$D$11</c:f>
              <c:numCache>
                <c:formatCode>0.00</c:formatCode>
                <c:ptCount val="10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336E-2"/>
          <c:w val="0.99939920399609494"/>
          <c:h val="0.871525218274445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17"/>
                  <c:y val="-0.18351017174546627"/>
                </c:manualLayout>
              </c:layout>
              <c:showVal val="1"/>
            </c:dLbl>
            <c:dLbl>
              <c:idx val="4"/>
              <c:layout>
                <c:manualLayout>
                  <c:x val="7.713839429800258E-2"/>
                  <c:y val="-0.18048476549510423"/>
                </c:manualLayout>
              </c:layout>
              <c:showVal val="1"/>
            </c:dLbl>
            <c:dLbl>
              <c:idx val="5"/>
              <c:layout>
                <c:manualLayout>
                  <c:x val="-7.235243841949493E-2"/>
                  <c:y val="0.19472991178983853"/>
                </c:manualLayout>
              </c:layout>
              <c:showVal val="1"/>
            </c:dLbl>
            <c:dLbl>
              <c:idx val="6"/>
              <c:layout>
                <c:manualLayout>
                  <c:x val="-4.0938338410567693E-4"/>
                  <c:y val="-0.14988386196075587"/>
                </c:manualLayout>
              </c:layout>
              <c:showVal val="1"/>
            </c:dLbl>
            <c:dLbl>
              <c:idx val="7"/>
              <c:layout>
                <c:manualLayout>
                  <c:x val="-0.12015750744391006"/>
                  <c:y val="-0.1708585188461349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Лист1!$B$2:$B$12</c:f>
              <c:numCache>
                <c:formatCode>_-* #,##0.0\ _₽_-;\-* #,##0.0\ _₽_-;_-* "-"?\ _₽_-;_-@_-</c:formatCode>
                <c:ptCount val="11"/>
                <c:pt idx="0">
                  <c:v>7091.8</c:v>
                </c:pt>
                <c:pt idx="1">
                  <c:v>400</c:v>
                </c:pt>
                <c:pt idx="2">
                  <c:v>13706.3</c:v>
                </c:pt>
                <c:pt idx="3">
                  <c:v>58302.715000000004</c:v>
                </c:pt>
                <c:pt idx="4">
                  <c:v>154816.63511</c:v>
                </c:pt>
                <c:pt idx="5">
                  <c:v>1019105.9434600004</c:v>
                </c:pt>
                <c:pt idx="6">
                  <c:v>39728.896000000001</c:v>
                </c:pt>
                <c:pt idx="7">
                  <c:v>79333.680479999995</c:v>
                </c:pt>
                <c:pt idx="8">
                  <c:v>330</c:v>
                </c:pt>
                <c:pt idx="9">
                  <c:v>149063.59008999998</c:v>
                </c:pt>
                <c:pt idx="10">
                  <c:v>11736.147999999985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7091.8</c:v>
                </c:pt>
                <c:pt idx="1">
                  <c:v>400</c:v>
                </c:pt>
                <c:pt idx="2">
                  <c:v>13706.3</c:v>
                </c:pt>
                <c:pt idx="3">
                  <c:v>58302.715000000004</c:v>
                </c:pt>
                <c:pt idx="4">
                  <c:v>154816.63511</c:v>
                </c:pt>
                <c:pt idx="5">
                  <c:v>1019105.9434600004</c:v>
                </c:pt>
                <c:pt idx="6">
                  <c:v>39728.896000000001</c:v>
                </c:pt>
                <c:pt idx="7">
                  <c:v>79333.680479999995</c:v>
                </c:pt>
                <c:pt idx="8">
                  <c:v>330</c:v>
                </c:pt>
                <c:pt idx="9">
                  <c:v>149063.59008999998</c:v>
                </c:pt>
                <c:pt idx="10">
                  <c:v>11736.147999999985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  <c:pt idx="10">
                  <c:v>26440445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80"/>
      <c:depthPercent val="100"/>
      <c:rAngAx val="1"/>
    </c:view3D>
    <c:plotArea>
      <c:layout>
        <c:manualLayout>
          <c:layoutTarget val="inner"/>
          <c:xMode val="edge"/>
          <c:yMode val="edge"/>
          <c:x val="6.0086916054220526E-4"/>
          <c:y val="3.2687251007789556E-3"/>
          <c:w val="0.99939920399609494"/>
          <c:h val="0.87152521827444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2"/>
                  <c:y val="-0.18351017174546633"/>
                </c:manualLayout>
              </c:layout>
              <c:showVal val="1"/>
            </c:dLbl>
            <c:dLbl>
              <c:idx val="4"/>
              <c:layout>
                <c:manualLayout>
                  <c:x val="0.13080723536269545"/>
                  <c:y val="-0.18048476549510417"/>
                </c:manualLayout>
              </c:layout>
              <c:showVal val="1"/>
            </c:dLbl>
            <c:dLbl>
              <c:idx val="5"/>
              <c:layout>
                <c:manualLayout>
                  <c:x val="1.150525780324348E-2"/>
                  <c:y val="0.13547104885698841"/>
                </c:manualLayout>
              </c:layout>
              <c:showVal val="1"/>
            </c:dLbl>
            <c:dLbl>
              <c:idx val="6"/>
              <c:layout>
                <c:manualLayout>
                  <c:x val="-1.3989026412359494E-3"/>
                  <c:y val="-0.19731552684861967"/>
                </c:manualLayout>
              </c:layout>
              <c:showVal val="1"/>
            </c:dLbl>
            <c:dLbl>
              <c:idx val="7"/>
              <c:layout>
                <c:manualLayout>
                  <c:x val="-8.3260128541100265E-2"/>
                  <c:y val="-0.1471551546345252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Лист1!$B$2:$B$12</c:f>
              <c:numCache>
                <c:formatCode>#,##0.0\ _₽</c:formatCode>
                <c:ptCount val="11"/>
                <c:pt idx="0">
                  <c:v>3512.5</c:v>
                </c:pt>
                <c:pt idx="1">
                  <c:v>400</c:v>
                </c:pt>
                <c:pt idx="2">
                  <c:v>13980.3</c:v>
                </c:pt>
                <c:pt idx="3">
                  <c:v>57062.613000000005</c:v>
                </c:pt>
                <c:pt idx="4">
                  <c:v>161470.13511</c:v>
                </c:pt>
                <c:pt idx="5">
                  <c:v>1044984.99346</c:v>
                </c:pt>
                <c:pt idx="6">
                  <c:v>8103.4259200000024</c:v>
                </c:pt>
                <c:pt idx="7">
                  <c:v>80526.907479999878</c:v>
                </c:pt>
                <c:pt idx="8">
                  <c:v>660</c:v>
                </c:pt>
                <c:pt idx="9">
                  <c:v>152029.46308999998</c:v>
                </c:pt>
                <c:pt idx="10">
                  <c:v>26440.445000000025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3512.5</c:v>
                </c:pt>
                <c:pt idx="1">
                  <c:v>400</c:v>
                </c:pt>
                <c:pt idx="2">
                  <c:v>13980.3</c:v>
                </c:pt>
                <c:pt idx="3">
                  <c:v>57062.613000000005</c:v>
                </c:pt>
                <c:pt idx="4">
                  <c:v>161470.13511</c:v>
                </c:pt>
                <c:pt idx="5">
                  <c:v>1044984.99346</c:v>
                </c:pt>
                <c:pt idx="6">
                  <c:v>8103.4259200000024</c:v>
                </c:pt>
                <c:pt idx="7">
                  <c:v>80526.907479999878</c:v>
                </c:pt>
                <c:pt idx="8">
                  <c:v>660</c:v>
                </c:pt>
                <c:pt idx="9">
                  <c:v>152029.46308999998</c:v>
                </c:pt>
                <c:pt idx="10">
                  <c:v>26440.445000000025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8568202815591063E-2"/>
          <c:y val="0.16210220014578627"/>
          <c:w val="0.79978647249985768"/>
          <c:h val="0.67006699312206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#,##0.0\ _₽</c:formatCode>
                <c:ptCount val="2"/>
                <c:pt idx="0">
                  <c:v>1241532238.05</c:v>
                </c:pt>
                <c:pt idx="1">
                  <c:v>501949996.36000025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2.7160303728796686E-2"/>
          <c:w val="1"/>
          <c:h val="0.65694786621499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153498.9</c:v>
                </c:pt>
                <c:pt idx="1">
                  <c:v>154816.6</c:v>
                </c:pt>
                <c:pt idx="2">
                  <c:v>161470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2.1947841559396019E-3"/>
                  <c:y val="0.13580151864398254"/>
                </c:manualLayout>
              </c:layout>
              <c:showVal val="1"/>
            </c:dLbl>
            <c:dLbl>
              <c:idx val="1"/>
              <c:layout>
                <c:manualLayout>
                  <c:x val="2.1947841559396019E-3"/>
                  <c:y val="0.13580151864398254"/>
                </c:manualLayout>
              </c:layout>
              <c:showVal val="1"/>
            </c:dLbl>
            <c:dLbl>
              <c:idx val="2"/>
              <c:layout>
                <c:manualLayout>
                  <c:x val="6.5843524678187723E-3"/>
                  <c:y val="0.1358015186439825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1017912.4</c:v>
                </c:pt>
                <c:pt idx="1">
                  <c:v>1019105.9</c:v>
                </c:pt>
                <c:pt idx="2">
                  <c:v>1044985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соцполитика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097392077969794E-2"/>
                  <c:y val="-2.4691185207996991E-3"/>
                </c:manualLayout>
              </c:layout>
              <c:showVal val="1"/>
            </c:dLbl>
            <c:dLbl>
              <c:idx val="1"/>
              <c:layout>
                <c:manualLayout>
                  <c:x val="1.5363489091577214E-2"/>
                  <c:y val="-1.4814711124798239E-2"/>
                </c:manualLayout>
              </c:layout>
              <c:showVal val="1"/>
            </c:dLbl>
            <c:dLbl>
              <c:idx val="2"/>
              <c:layout>
                <c:manualLayout>
                  <c:x val="8.7791366237584025E-3"/>
                  <c:y val="-1.481471112479823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#,##0.0\ _₽</c:formatCode>
                <c:ptCount val="3"/>
                <c:pt idx="0">
                  <c:v>56375.8</c:v>
                </c:pt>
                <c:pt idx="1">
                  <c:v>58302.7</c:v>
                </c:pt>
                <c:pt idx="2">
                  <c:v>57062.6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8.7791366237584025E-3"/>
                  <c:y val="2.4691185207996991E-3"/>
                </c:manualLayout>
              </c:layout>
              <c:showVal val="1"/>
            </c:dLbl>
            <c:dLbl>
              <c:idx val="1"/>
              <c:layout>
                <c:manualLayout>
                  <c:x val="2.6337409871275072E-2"/>
                  <c:y val="-9.8764740831988451E-3"/>
                </c:manualLayout>
              </c:layout>
              <c:showVal val="1"/>
            </c:dLbl>
            <c:dLbl>
              <c:idx val="2"/>
              <c:layout>
                <c:manualLayout>
                  <c:x val="1.9753057403456283E-2"/>
                  <c:y val="-9.8764740831988451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#,##0.0\ _₽</c:formatCode>
                <c:ptCount val="3"/>
                <c:pt idx="0">
                  <c:v>13745.1</c:v>
                </c:pt>
                <c:pt idx="1">
                  <c:v>13706.3</c:v>
                </c:pt>
                <c:pt idx="2">
                  <c:v>13980.3</c:v>
                </c:pt>
              </c:numCache>
            </c:numRef>
          </c:val>
        </c:ser>
        <c:gapWidth val="75"/>
        <c:shape val="box"/>
        <c:axId val="155867392"/>
        <c:axId val="155893760"/>
        <c:axId val="0"/>
      </c:bar3DChart>
      <c:catAx>
        <c:axId val="155867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5893760"/>
        <c:crosses val="autoZero"/>
        <c:auto val="1"/>
        <c:lblAlgn val="ctr"/>
        <c:lblOffset val="100"/>
      </c:catAx>
      <c:valAx>
        <c:axId val="155893760"/>
        <c:scaling>
          <c:orientation val="minMax"/>
        </c:scaling>
        <c:delete val="1"/>
        <c:axPos val="l"/>
        <c:numFmt formatCode="#,##0.0\ _₽" sourceLinked="1"/>
        <c:majorTickMark val="none"/>
        <c:tickLblPos val="nextTo"/>
        <c:crossAx val="155867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348701430895583E-2"/>
          <c:y val="0.82796931916098182"/>
          <c:w val="0.97665129856911037"/>
          <c:h val="0.15721596971421994"/>
        </c:manualLayout>
      </c:layout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60"/>
      <c:perspective val="10"/>
    </c:view3D>
    <c:plotArea>
      <c:layout>
        <c:manualLayout>
          <c:layoutTarget val="inner"/>
          <c:xMode val="edge"/>
          <c:yMode val="edge"/>
          <c:x val="2.2222222222222247E-2"/>
          <c:y val="0.15654269856764177"/>
          <c:w val="0.5497082239720037"/>
          <c:h val="0.84242474373739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Lbls>
            <c:dLbl>
              <c:idx val="3"/>
              <c:layout>
                <c:manualLayout>
                  <c:x val="8.4361111111111109E-2"/>
                  <c:y val="3.3383229155584754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Создание условий для развития социальной сферы              2025 - 1 965,0  2026 - 2115,0</c:v>
                </c:pt>
                <c:pt idx="1">
                  <c:v>Развитие образования  2025 - 954 727,9 2026 - 980 040,6</c:v>
                </c:pt>
                <c:pt idx="2">
                  <c:v>Развитие культуры, физической культуры и спорта                2025 - 214 367,7  2026 - 221 373,2</c:v>
                </c:pt>
                <c:pt idx="3">
                  <c:v>Обеспечение доступным и комфортным жильем                       2025 - 24 649,5   2026 - 22 684,6</c:v>
                </c:pt>
                <c:pt idx="4">
                  <c:v>Правопорядок и обеспечение общественной безопасности  2025 - 230,0  2026 - 230,0</c:v>
                </c:pt>
                <c:pt idx="5">
                  <c:v>Безопасность жизнедеятельности населения и муниципального имущества   2025 - 100,0  2026 - 430,0</c:v>
                </c:pt>
                <c:pt idx="6">
                  <c:v>Развитие экономики   2025 - 300,0  2026 - 1 000,0</c:v>
                </c:pt>
                <c:pt idx="7">
                  <c:v>Развитие градостроительной деятельности  2025 - 37 383,7</c:v>
                </c:pt>
                <c:pt idx="8">
                  <c:v>Развитие энергетики, жилищно-коммунального и дорожного хозяйства  2025 - 75 765,0  2026 - 81 736,2</c:v>
                </c:pt>
                <c:pt idx="9">
                  <c:v>Муниципальная кадровая политика и профессиональное развитие муниципальных служащих  2025 -  100,0  2026 - 200,0</c:v>
                </c:pt>
                <c:pt idx="10">
                  <c:v>Развитие управления муниципальным имуществом              2025 -3 735,7  2026 - 1 462,5</c:v>
                </c:pt>
                <c:pt idx="11">
                  <c:v>Управление муниципальными финансами                               2025 - 25 629,9  2026 - 27 152,0</c:v>
                </c:pt>
                <c:pt idx="12">
                  <c:v>Развитие транспортной системы   2025 - 6 792,6  2026 - 6 572,9</c:v>
                </c:pt>
                <c:pt idx="13">
                  <c:v>Непрограммные направления деятельности                                   2025 -187 868,7  2026 - 204 174,0</c:v>
                </c:pt>
              </c:strCache>
            </c:strRef>
          </c:cat>
          <c:val>
            <c:numRef>
              <c:f>Лист1!$B$2:$B$15</c:f>
              <c:numCache>
                <c:formatCode>#,##0.0\ _₽</c:formatCode>
                <c:ptCount val="14"/>
                <c:pt idx="0">
                  <c:v>1965</c:v>
                </c:pt>
                <c:pt idx="1">
                  <c:v>954822.2</c:v>
                </c:pt>
                <c:pt idx="2">
                  <c:v>212201.1</c:v>
                </c:pt>
                <c:pt idx="3">
                  <c:v>102364.6</c:v>
                </c:pt>
                <c:pt idx="4">
                  <c:v>230</c:v>
                </c:pt>
                <c:pt idx="5">
                  <c:v>570.4</c:v>
                </c:pt>
                <c:pt idx="6">
                  <c:v>300</c:v>
                </c:pt>
                <c:pt idx="7">
                  <c:v>108075.7</c:v>
                </c:pt>
                <c:pt idx="8">
                  <c:v>82952.899999999994</c:v>
                </c:pt>
                <c:pt idx="9">
                  <c:v>100</c:v>
                </c:pt>
                <c:pt idx="10">
                  <c:v>1951.1</c:v>
                </c:pt>
                <c:pt idx="11">
                  <c:v>25015.9</c:v>
                </c:pt>
                <c:pt idx="12">
                  <c:v>7029.8</c:v>
                </c:pt>
                <c:pt idx="13">
                  <c:v>245903.5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189238845144351"/>
          <c:y val="2.1728324091407625E-2"/>
          <c:w val="0.43671872265966805"/>
          <c:h val="0.97827167590859343"/>
        </c:manualLayout>
      </c:layout>
      <c:txPr>
        <a:bodyPr/>
        <a:lstStyle/>
        <a:p>
          <a:pPr>
            <a:lnSpc>
              <a:spcPct val="80000"/>
            </a:lnSpc>
            <a:defRPr sz="1100" b="1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417093770935731E-2"/>
          <c:y val="0.21094696612095218"/>
          <c:w val="0.82361504367044702"/>
          <c:h val="0.78905303387904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361419573613373"/>
                  <c:y val="-0.34931160379327514"/>
                </c:manualLayout>
              </c:layout>
              <c:showVal val="1"/>
            </c:dLbl>
            <c:dLbl>
              <c:idx val="1"/>
              <c:layout>
                <c:manualLayout>
                  <c:x val="8.1619525295671527E-2"/>
                  <c:y val="9.3673762374626254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831492792010119"/>
                  <c:y val="7.9843206772103284E-2"/>
                </c:manualLayout>
              </c:layout>
              <c:showVal val="1"/>
            </c:dLbl>
            <c:dLbl>
              <c:idx val="4"/>
              <c:layout>
                <c:manualLayout>
                  <c:x val="0.14790551087859521"/>
                  <c:y val="0.16943651916743527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#,##0.0\ _₽</c:formatCode>
                <c:ptCount val="5"/>
                <c:pt idx="0">
                  <c:v>1720</c:v>
                </c:pt>
                <c:pt idx="1">
                  <c:v>50</c:v>
                </c:pt>
                <c:pt idx="2">
                  <c:v>0</c:v>
                </c:pt>
                <c:pt idx="3">
                  <c:v>60</c:v>
                </c:pt>
                <c:pt idx="4">
                  <c:v>135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rotY val="3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5576828588866462"/>
          <c:y val="4.2511779749420914E-2"/>
          <c:w val="0.7312019510733867"/>
          <c:h val="0.74890662258669038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6.6666573345129194E-3"/>
                  <c:y val="-3.8650115576048358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198536</c:v>
                </c:pt>
                <c:pt idx="1">
                  <c:v>200741.5</c:v>
                </c:pt>
                <c:pt idx="2">
                  <c:v>207473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18222179216547049"/>
                  <c:y val="-2.3188243499684201E-2"/>
                </c:manualLayout>
              </c:layout>
              <c:showVal val="1"/>
            </c:dLbl>
            <c:dLbl>
              <c:idx val="1"/>
              <c:layout>
                <c:manualLayout>
                  <c:x val="0.17333309069733602"/>
                  <c:y val="-3.0917657999578841E-2"/>
                </c:manualLayout>
              </c:layout>
              <c:showVal val="1"/>
            </c:dLbl>
            <c:dLbl>
              <c:idx val="2"/>
              <c:layout>
                <c:manualLayout>
                  <c:x val="0.18444418625485753"/>
                  <c:y val="-3.4782365249526201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13665.1</c:v>
                </c:pt>
                <c:pt idx="1">
                  <c:v>13626.3</c:v>
                </c:pt>
                <c:pt idx="2">
                  <c:v>13900.3</c:v>
                </c:pt>
              </c:numCache>
            </c:numRef>
          </c:val>
        </c:ser>
        <c:shape val="box"/>
        <c:axId val="155953024"/>
        <c:axId val="156166016"/>
        <c:axId val="0"/>
      </c:bar3DChart>
      <c:catAx>
        <c:axId val="155953024"/>
        <c:scaling>
          <c:orientation val="minMax"/>
        </c:scaling>
        <c:axPos val="l"/>
        <c:numFmt formatCode="General" sourceLinked="1"/>
        <c:tickLblPos val="nextTo"/>
        <c:crossAx val="156166016"/>
        <c:crosses val="autoZero"/>
        <c:auto val="1"/>
        <c:lblAlgn val="ctr"/>
        <c:lblOffset val="100"/>
      </c:catAx>
      <c:valAx>
        <c:axId val="156166016"/>
        <c:scaling>
          <c:orientation val="minMax"/>
        </c:scaling>
        <c:axPos val="b"/>
        <c:numFmt formatCode="#,##0.0\ _₽" sourceLinked="1"/>
        <c:tickLblPos val="nextTo"/>
        <c:crossAx val="1559530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gapWidth val="75"/>
        <c:shape val="box"/>
        <c:axId val="143424512"/>
        <c:axId val="143430400"/>
        <c:axId val="0"/>
      </c:bar3DChart>
      <c:catAx>
        <c:axId val="143424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3430400"/>
        <c:crosses val="autoZero"/>
        <c:auto val="1"/>
        <c:lblAlgn val="ctr"/>
        <c:lblOffset val="100"/>
      </c:catAx>
      <c:valAx>
        <c:axId val="1434304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3424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376269004110341"/>
          <c:y val="0.84078352903817322"/>
          <c:w val="0.51184544148962563"/>
          <c:h val="9.3337495218643762E-2"/>
        </c:manualLayout>
      </c:layout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7873958187518538"/>
          <c:y val="4.76961431334968E-2"/>
          <c:w val="0.74690539198368366"/>
          <c:h val="0.69966964360704464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340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500.4</c:v>
                </c:pt>
                <c:pt idx="1">
                  <c:v>30</c:v>
                </c:pt>
                <c:pt idx="2">
                  <c:v>80</c:v>
                </c:pt>
              </c:numCache>
            </c:numRef>
          </c:val>
        </c:ser>
        <c:shape val="box"/>
        <c:axId val="143576448"/>
        <c:axId val="143459456"/>
        <c:axId val="0"/>
      </c:bar3DChart>
      <c:catAx>
        <c:axId val="1435764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3459456"/>
        <c:crosses val="autoZero"/>
        <c:auto val="1"/>
        <c:lblAlgn val="ctr"/>
        <c:lblOffset val="100"/>
      </c:catAx>
      <c:valAx>
        <c:axId val="143459456"/>
        <c:scaling>
          <c:orientation val="minMax"/>
        </c:scaling>
        <c:axPos val="b"/>
        <c:numFmt formatCode="General" sourceLinked="1"/>
        <c:tickLblPos val="nextTo"/>
        <c:crossAx val="143576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3866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1.6110582331054783E-2"/>
                  <c:y val="0.15321351722253759"/>
                </c:manualLayout>
              </c:layout>
              <c:showVal val="1"/>
            </c:dLbl>
            <c:dLbl>
              <c:idx val="3"/>
              <c:layout>
                <c:manualLayout>
                  <c:x val="5.5951371463182457E-2"/>
                  <c:y val="4.4485361431364966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80</c:v>
                </c:pt>
                <c:pt idx="1">
                  <c:v>6.1</c:v>
                </c:pt>
                <c:pt idx="2">
                  <c:v>12.9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ru-RU" dirty="0" smtClean="0"/>
              <a:t>2024</a:t>
            </a:r>
            <a:endParaRPr lang="ru-RU" dirty="0"/>
          </a:p>
        </c:rich>
      </c:tx>
      <c:layout>
        <c:manualLayout>
          <c:xMode val="edge"/>
          <c:yMode val="edge"/>
          <c:x val="0.86190979854606165"/>
          <c:y val="0.127634434305953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194057347704864E-2"/>
          <c:y val="0.14525595441914491"/>
          <c:w val="0.92848029064837745"/>
          <c:h val="0.854744045580857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8.2134533480717031E-2"/>
                  <c:y val="-0.29356601851632474"/>
                </c:manualLayout>
              </c:layout>
              <c:showVal val="1"/>
            </c:dLbl>
            <c:dLbl>
              <c:idx val="2"/>
              <c:layout>
                <c:manualLayout>
                  <c:x val="-0.13697452321534587"/>
                  <c:y val="-0.24228432616125453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#,##0.0\ _₽</c:formatCode>
                <c:ptCount val="4"/>
                <c:pt idx="0">
                  <c:v>32216.1</c:v>
                </c:pt>
                <c:pt idx="1">
                  <c:v>2140</c:v>
                </c:pt>
                <c:pt idx="2">
                  <c:v>7613.8</c:v>
                </c:pt>
                <c:pt idx="3">
                  <c:v>40983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0011954813058865E-3"/>
          <c:y val="0.23472963107331371"/>
          <c:w val="9.7339611621429609E-2"/>
          <c:h val="0.5501187689378845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15"/>
      <c:depthPercent val="10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B/>
            </a:sp3d>
          </c:spPr>
          <c:dLbls>
            <c:dLbl>
              <c:idx val="0"/>
              <c:layout>
                <c:manualLayout>
                  <c:x val="2.2308712824850356E-2"/>
                  <c:y val="2.1091666766313216E-2"/>
                </c:manualLayout>
              </c:layout>
              <c:showVal val="1"/>
            </c:dLbl>
            <c:dLbl>
              <c:idx val="1"/>
              <c:layout>
                <c:manualLayout>
                  <c:x val="1.9520219785817795E-2"/>
                  <c:y val="2.1091500688889233E-2"/>
                </c:manualLayout>
              </c:layout>
              <c:showVal val="1"/>
            </c:dLbl>
            <c:dLbl>
              <c:idx val="2"/>
              <c:layout>
                <c:manualLayout>
                  <c:x val="1.5337315545999644E-2"/>
                  <c:y val="2.32010161281108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30600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9.760109892908991E-3"/>
                  <c:y val="0.30583157623418838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1712882.2</c:v>
                </c:pt>
                <c:pt idx="1">
                  <c:v>1533615.7</c:v>
                </c:pt>
                <c:pt idx="2">
                  <c:v>1549170.8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1"/>
              <c:layout>
                <c:manualLayout>
                  <c:x val="9.760109892908991E-3"/>
                  <c:y val="-4.2183665687474175E-3"/>
                </c:manualLayout>
              </c:layout>
              <c:showVal val="1"/>
            </c:dLbl>
            <c:dLbl>
              <c:idx val="2"/>
              <c:layout>
                <c:manualLayout>
                  <c:x val="2.0914521199090323E-2"/>
                  <c:y val="-2.1091832843737092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1743482.2</c:v>
                </c:pt>
                <c:pt idx="1">
                  <c:v>1533615.7</c:v>
                </c:pt>
                <c:pt idx="2">
                  <c:v>1549170.8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Val val="1"/>
        </c:dLbls>
        <c:gapWidth val="80"/>
        <c:gapDepth val="66"/>
        <c:shape val="cylinder"/>
        <c:axId val="154723840"/>
        <c:axId val="154725376"/>
        <c:axId val="164819840"/>
      </c:bar3DChart>
      <c:catAx>
        <c:axId val="154723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154725376"/>
        <c:crosses val="autoZero"/>
        <c:auto val="1"/>
        <c:lblAlgn val="ctr"/>
        <c:lblOffset val="100"/>
      </c:catAx>
      <c:valAx>
        <c:axId val="154725376"/>
        <c:scaling>
          <c:orientation val="minMax"/>
        </c:scaling>
        <c:delete val="1"/>
        <c:axPos val="l"/>
        <c:numFmt formatCode="#,##0.0_р_." sourceLinked="1"/>
        <c:majorTickMark val="none"/>
        <c:tickLblPos val="nextTo"/>
        <c:crossAx val="154723840"/>
        <c:crosses val="autoZero"/>
        <c:crossBetween val="between"/>
      </c:valAx>
      <c:serAx>
        <c:axId val="164819840"/>
        <c:scaling>
          <c:orientation val="minMax"/>
        </c:scaling>
        <c:delete val="1"/>
        <c:axPos val="b"/>
        <c:majorTickMark val="none"/>
        <c:tickLblPos val="nextTo"/>
        <c:crossAx val="154725376"/>
        <c:crosses val="autoZero"/>
      </c:serAx>
    </c:plotArea>
    <c:legend>
      <c:legendPos val="b"/>
      <c:layout/>
      <c:txPr>
        <a:bodyPr/>
        <a:lstStyle/>
        <a:p>
          <a:pPr>
            <a:defRPr sz="2400" b="1">
              <a:latin typeface="+mj-lt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3849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explosion val="13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6.6751752200138167E-2"/>
                  <c:y val="0.14124282923537096"/>
                </c:manualLayout>
              </c:layout>
              <c:showVal val="1"/>
            </c:dLbl>
            <c:dLbl>
              <c:idx val="2"/>
              <c:layout>
                <c:manualLayout>
                  <c:x val="0.16219604545604321"/>
                  <c:y val="7.8839673295487189E-2"/>
                </c:manualLayout>
              </c:layout>
              <c:showVal val="1"/>
            </c:dLbl>
            <c:dLbl>
              <c:idx val="3"/>
              <c:layout>
                <c:manualLayout>
                  <c:x val="8.5683056478586234E-2"/>
                  <c:y val="4.7247275740720761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73.099999999999994</c:v>
                </c:pt>
                <c:pt idx="1">
                  <c:v>5.9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3849E-2"/>
          <c:w val="0.97801961965289053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explosion val="1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5.4478404003735076E-2"/>
                  <c:y val="9.5735016287018845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67.900000000000006</c:v>
                </c:pt>
                <c:pt idx="1">
                  <c:v>5.4</c:v>
                </c:pt>
                <c:pt idx="2">
                  <c:v>25.8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НДФЛ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476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4.7295756960081314E-2"/>
          <c:w val="1"/>
          <c:h val="0.77447943538120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9752866419793801E-2"/>
                  <c:y val="8.4655492141704394E-3"/>
                </c:manualLayout>
              </c:layout>
              <c:showVal val="1"/>
            </c:dLbl>
            <c:dLbl>
              <c:idx val="1"/>
              <c:layout>
                <c:manualLayout>
                  <c:x val="1.1287479208152288E-2"/>
                  <c:y val="-2.5396647642511191E-2"/>
                </c:manualLayout>
              </c:layout>
              <c:showVal val="1"/>
            </c:dLbl>
            <c:dLbl>
              <c:idx val="2"/>
              <c:layout>
                <c:manualLayout>
                  <c:x val="3.0408202353395006E-2"/>
                  <c:y val="-8.4655492141704394E-3"/>
                </c:manualLayout>
              </c:layout>
              <c:showVal val="1"/>
            </c:dLbl>
            <c:dLbl>
              <c:idx val="3"/>
              <c:layout>
                <c:manualLayout>
                  <c:x val="5.0793656436685146E-2"/>
                  <c:y val="-3.38621968566815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368024.3</c:v>
                </c:pt>
                <c:pt idx="1">
                  <c:v>338659</c:v>
                </c:pt>
                <c:pt idx="2">
                  <c:v>332115</c:v>
                </c:pt>
                <c:pt idx="3">
                  <c:v>349096</c:v>
                </c:pt>
              </c:numCache>
            </c:numRef>
          </c:val>
          <c:shape val="cylinder"/>
        </c:ser>
        <c:shape val="box"/>
        <c:axId val="154799488"/>
        <c:axId val="154870912"/>
        <c:axId val="0"/>
      </c:bar3DChart>
      <c:catAx>
        <c:axId val="154799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4870912"/>
        <c:crosses val="autoZero"/>
        <c:auto val="1"/>
        <c:lblAlgn val="ctr"/>
        <c:lblOffset val="100"/>
      </c:catAx>
      <c:valAx>
        <c:axId val="154870912"/>
        <c:scaling>
          <c:orientation val="minMax"/>
        </c:scaling>
        <c:delete val="1"/>
        <c:axPos val="l"/>
        <c:numFmt formatCode="#,##0.0_р_." sourceLinked="1"/>
        <c:tickLblPos val="nextTo"/>
        <c:crossAx val="154799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АКЦИЗЫ</a:t>
            </a:r>
          </a:p>
        </c:rich>
      </c:tx>
      <c:layout>
        <c:manualLayout>
          <c:xMode val="edge"/>
          <c:yMode val="edge"/>
          <c:x val="0.11075043688769361"/>
          <c:y val="2.89403659182104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778728928711669"/>
          <c:w val="0.98392296357691644"/>
          <c:h val="0.687460976081389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747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191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25388.2</c:v>
                </c:pt>
                <c:pt idx="1">
                  <c:v>25739</c:v>
                </c:pt>
                <c:pt idx="2">
                  <c:v>26851</c:v>
                </c:pt>
                <c:pt idx="3">
                  <c:v>27564</c:v>
                </c:pt>
              </c:numCache>
            </c:numRef>
          </c:val>
          <c:shape val="cylinder"/>
        </c:ser>
        <c:shape val="box"/>
        <c:axId val="155001984"/>
        <c:axId val="155003520"/>
        <c:axId val="0"/>
      </c:bar3DChart>
      <c:catAx>
        <c:axId val="155001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5003520"/>
        <c:crosses val="autoZero"/>
        <c:auto val="1"/>
        <c:lblAlgn val="ctr"/>
        <c:lblOffset val="100"/>
      </c:catAx>
      <c:valAx>
        <c:axId val="155003520"/>
        <c:scaling>
          <c:orientation val="minMax"/>
        </c:scaling>
        <c:delete val="1"/>
        <c:axPos val="l"/>
        <c:numFmt formatCode="#,##0.0_р_." sourceLinked="1"/>
        <c:tickLblPos val="nextTo"/>
        <c:crossAx val="155001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/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3.3986914111712584E-2"/>
                  <c:y val="-3.6768919645154011E-2"/>
                </c:manualLayout>
              </c:layout>
              <c:showVal val="1"/>
            </c:dLbl>
            <c:dLbl>
              <c:idx val="2"/>
              <c:layout>
                <c:manualLayout>
                  <c:x val="2.497183882586047E-2"/>
                  <c:y val="-2.8682240634097515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635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69425</c:v>
                </c:pt>
                <c:pt idx="1">
                  <c:v>54448</c:v>
                </c:pt>
                <c:pt idx="2">
                  <c:v>91040</c:v>
                </c:pt>
                <c:pt idx="3">
                  <c:v>132910</c:v>
                </c:pt>
              </c:numCache>
            </c:numRef>
          </c:val>
          <c:shape val="cylinder"/>
        </c:ser>
        <c:shape val="box"/>
        <c:axId val="155018368"/>
        <c:axId val="155019904"/>
        <c:axId val="0"/>
      </c:bar3DChart>
      <c:catAx>
        <c:axId val="155018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5019904"/>
        <c:crosses val="autoZero"/>
        <c:auto val="1"/>
        <c:lblAlgn val="ctr"/>
        <c:lblOffset val="100"/>
      </c:catAx>
      <c:valAx>
        <c:axId val="155019904"/>
        <c:scaling>
          <c:orientation val="minMax"/>
        </c:scaling>
        <c:delete val="1"/>
        <c:axPos val="l"/>
        <c:numFmt formatCode="#,##0.0_р_." sourceLinked="1"/>
        <c:tickLblPos val="nextTo"/>
        <c:crossAx val="155018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ГОСУДАРСТВЕННАЯ</a:t>
            </a:r>
            <a:r>
              <a:rPr lang="ru-RU" sz="1600" b="1" baseline="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ПОШЛИНА</a:t>
            </a: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459"/>
          <c:w val="0.98392296357691622"/>
          <c:h val="0.70813266602296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773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0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9мес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4273</c:v>
                </c:pt>
                <c:pt idx="1">
                  <c:v>4429</c:v>
                </c:pt>
                <c:pt idx="2">
                  <c:v>4440</c:v>
                </c:pt>
                <c:pt idx="3">
                  <c:v>4456</c:v>
                </c:pt>
              </c:numCache>
            </c:numRef>
          </c:val>
          <c:shape val="cylinder"/>
        </c:ser>
        <c:shape val="box"/>
        <c:axId val="154968832"/>
        <c:axId val="154970368"/>
        <c:axId val="0"/>
      </c:bar3DChart>
      <c:catAx>
        <c:axId val="15496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4970368"/>
        <c:crosses val="autoZero"/>
        <c:auto val="1"/>
        <c:lblAlgn val="ctr"/>
        <c:lblOffset val="100"/>
      </c:catAx>
      <c:valAx>
        <c:axId val="154970368"/>
        <c:scaling>
          <c:orientation val="minMax"/>
        </c:scaling>
        <c:delete val="1"/>
        <c:axPos val="l"/>
        <c:numFmt formatCode="#,##0.0_р_." sourceLinked="1"/>
        <c:tickLblPos val="nextTo"/>
        <c:crossAx val="154968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E2957-B051-4875-B875-975ACCAF1A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409D68-25E4-411D-A4E5-42F05B4418EA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Сохранение устойчивости и обеспечение сбалансированности бюджета</a:t>
          </a:r>
          <a:endParaRPr lang="ru-RU" sz="2800" b="1" dirty="0">
            <a:latin typeface="+mj-lt"/>
          </a:endParaRPr>
        </a:p>
      </dgm:t>
    </dgm:pt>
    <dgm:pt modelId="{2D2B20A8-5E5A-4C36-AD5D-5330FE752765}" type="par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FDCA7D5-31E7-4C8E-BB60-4CDCC121193C}" type="sib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AC772F7-4BCC-434B-9171-9060B8354AC4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Обеспечение роста налоговых и неналоговых доходов</a:t>
          </a:r>
          <a:endParaRPr lang="ru-RU" sz="2400" dirty="0">
            <a:latin typeface="+mj-lt"/>
          </a:endParaRPr>
        </a:p>
      </dgm:t>
    </dgm:pt>
    <dgm:pt modelId="{2D8CFC20-5EE8-488E-BF29-14736DBBD5CF}" type="par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F30E793-B3FC-498A-9EE2-EEB5471141DE}" type="sib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08CE7FE-A6FE-4314-9480-0A36D0A8B3A0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Сдерживание роста расходов бюджета</a:t>
          </a:r>
          <a:endParaRPr lang="ru-RU" sz="2400" dirty="0">
            <a:latin typeface="+mj-lt"/>
          </a:endParaRPr>
        </a:p>
      </dgm:t>
    </dgm:pt>
    <dgm:pt modelId="{F3DBB379-B180-4828-83CA-EF4F09CAD32F}" type="par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16D726B1-90F3-410B-84FF-2AF037DDABDC}" type="sib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7A472DA-87BF-412D-BA26-2507D84AB0C0}" type="pres">
      <dgm:prSet presAssocID="{4DBE2957-B051-4875-B875-975ACCAF1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CE04E8-8A05-4DEA-B116-CCCB7EEE2C9B}" type="pres">
      <dgm:prSet presAssocID="{B1409D68-25E4-411D-A4E5-42F05B4418EA}" presName="hierRoot1" presStyleCnt="0"/>
      <dgm:spPr/>
    </dgm:pt>
    <dgm:pt modelId="{508B71D0-9B00-4E77-A439-C8133C7B3235}" type="pres">
      <dgm:prSet presAssocID="{B1409D68-25E4-411D-A4E5-42F05B4418EA}" presName="composite" presStyleCnt="0"/>
      <dgm:spPr/>
    </dgm:pt>
    <dgm:pt modelId="{93A3B3BE-87E8-4122-AF86-6146A071A9C2}" type="pres">
      <dgm:prSet presAssocID="{B1409D68-25E4-411D-A4E5-42F05B4418EA}" presName="background" presStyleLbl="node0" presStyleIdx="0" presStyleCnt="1"/>
      <dgm:spPr>
        <a:noFill/>
        <a:ln>
          <a:noFill/>
        </a:ln>
      </dgm:spPr>
    </dgm:pt>
    <dgm:pt modelId="{74E0C349-A8EA-4B54-97FF-570528DCDA05}" type="pres">
      <dgm:prSet presAssocID="{B1409D68-25E4-411D-A4E5-42F05B4418EA}" presName="text" presStyleLbl="fgAcc0" presStyleIdx="0" presStyleCnt="1" custScaleX="138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78A89-1486-47DB-AB25-73FC6412358C}" type="pres">
      <dgm:prSet presAssocID="{B1409D68-25E4-411D-A4E5-42F05B4418EA}" presName="hierChild2" presStyleCnt="0"/>
      <dgm:spPr/>
    </dgm:pt>
    <dgm:pt modelId="{1515C9F9-D5A6-4F55-956C-8AE638570B85}" type="pres">
      <dgm:prSet presAssocID="{2D8CFC20-5EE8-488E-BF29-14736DBBD5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86D26-3A8E-40A5-95D7-23C8C74C0B20}" type="pres">
      <dgm:prSet presAssocID="{8AC772F7-4BCC-434B-9171-9060B8354AC4}" presName="hierRoot2" presStyleCnt="0"/>
      <dgm:spPr/>
    </dgm:pt>
    <dgm:pt modelId="{2DAABEBA-5550-4BD0-BCB6-3A16207AAD62}" type="pres">
      <dgm:prSet presAssocID="{8AC772F7-4BCC-434B-9171-9060B8354AC4}" presName="composite2" presStyleCnt="0"/>
      <dgm:spPr/>
    </dgm:pt>
    <dgm:pt modelId="{38449F87-9D0A-4748-8D0B-4F0B36B71DEF}" type="pres">
      <dgm:prSet presAssocID="{8AC772F7-4BCC-434B-9171-9060B8354AC4}" presName="background2" presStyleLbl="node2" presStyleIdx="0" presStyleCnt="2"/>
      <dgm:spPr>
        <a:noFill/>
        <a:ln>
          <a:noFill/>
        </a:ln>
      </dgm:spPr>
    </dgm:pt>
    <dgm:pt modelId="{2FA9E502-3857-4FBF-A787-F3142CE8A2DC}" type="pres">
      <dgm:prSet presAssocID="{8AC772F7-4BCC-434B-9171-9060B8354AC4}" presName="text2" presStyleLbl="fgAcc2" presStyleIdx="0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DF66F-3DD2-4E71-A8B3-442F39878552}" type="pres">
      <dgm:prSet presAssocID="{8AC772F7-4BCC-434B-9171-9060B8354AC4}" presName="hierChild3" presStyleCnt="0"/>
      <dgm:spPr/>
    </dgm:pt>
    <dgm:pt modelId="{5F29F7D2-07E3-428D-A704-81B63F373090}" type="pres">
      <dgm:prSet presAssocID="{F3DBB379-B180-4828-83CA-EF4F09CAD3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A604F5-764A-4C49-9041-7D126CDC4FF7}" type="pres">
      <dgm:prSet presAssocID="{708CE7FE-A6FE-4314-9480-0A36D0A8B3A0}" presName="hierRoot2" presStyleCnt="0"/>
      <dgm:spPr/>
    </dgm:pt>
    <dgm:pt modelId="{8DA7803B-C0E3-492E-91EF-9287F80C0A26}" type="pres">
      <dgm:prSet presAssocID="{708CE7FE-A6FE-4314-9480-0A36D0A8B3A0}" presName="composite2" presStyleCnt="0"/>
      <dgm:spPr/>
    </dgm:pt>
    <dgm:pt modelId="{3559DFA8-6027-4675-98A3-2722A1DAACBB}" type="pres">
      <dgm:prSet presAssocID="{708CE7FE-A6FE-4314-9480-0A36D0A8B3A0}" presName="background2" presStyleLbl="node2" presStyleIdx="1" presStyleCnt="2"/>
      <dgm:spPr>
        <a:noFill/>
        <a:ln>
          <a:noFill/>
        </a:ln>
      </dgm:spPr>
    </dgm:pt>
    <dgm:pt modelId="{FB25B612-E49A-4C10-8AED-CC25D8103C8D}" type="pres">
      <dgm:prSet presAssocID="{708CE7FE-A6FE-4314-9480-0A36D0A8B3A0}" presName="text2" presStyleLbl="fgAcc2" presStyleIdx="1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0E953-550C-4778-9D93-181FBA2BBF25}" type="pres">
      <dgm:prSet presAssocID="{708CE7FE-A6FE-4314-9480-0A36D0A8B3A0}" presName="hierChild3" presStyleCnt="0"/>
      <dgm:spPr/>
    </dgm:pt>
  </dgm:ptLst>
  <dgm:cxnLst>
    <dgm:cxn modelId="{C798A7BD-8605-4DFA-A94F-6A901248CDE5}" type="presOf" srcId="{2D8CFC20-5EE8-488E-BF29-14736DBBD5CF}" destId="{1515C9F9-D5A6-4F55-956C-8AE638570B85}" srcOrd="0" destOrd="0" presId="urn:microsoft.com/office/officeart/2005/8/layout/hierarchy1"/>
    <dgm:cxn modelId="{E604DA48-F5B4-4DA4-AE67-8E112DEC1AE1}" type="presOf" srcId="{8AC772F7-4BCC-434B-9171-9060B8354AC4}" destId="{2FA9E502-3857-4FBF-A787-F3142CE8A2DC}" srcOrd="0" destOrd="0" presId="urn:microsoft.com/office/officeart/2005/8/layout/hierarchy1"/>
    <dgm:cxn modelId="{DD357610-E209-4CCB-9A31-7B65275082C8}" type="presOf" srcId="{708CE7FE-A6FE-4314-9480-0A36D0A8B3A0}" destId="{FB25B612-E49A-4C10-8AED-CC25D8103C8D}" srcOrd="0" destOrd="0" presId="urn:microsoft.com/office/officeart/2005/8/layout/hierarchy1"/>
    <dgm:cxn modelId="{A74853AA-F60F-4DEA-B316-4F6A0049A8C0}" srcId="{4DBE2957-B051-4875-B875-975ACCAF1A2B}" destId="{B1409D68-25E4-411D-A4E5-42F05B4418EA}" srcOrd="0" destOrd="0" parTransId="{2D2B20A8-5E5A-4C36-AD5D-5330FE752765}" sibTransId="{CFDCA7D5-31E7-4C8E-BB60-4CDCC121193C}"/>
    <dgm:cxn modelId="{BA51087B-8671-46A9-9220-C27FACC23DBF}" type="presOf" srcId="{B1409D68-25E4-411D-A4E5-42F05B4418EA}" destId="{74E0C349-A8EA-4B54-97FF-570528DCDA05}" srcOrd="0" destOrd="0" presId="urn:microsoft.com/office/officeart/2005/8/layout/hierarchy1"/>
    <dgm:cxn modelId="{947B8D21-444A-4F24-A70C-7A6217F25495}" type="presOf" srcId="{4DBE2957-B051-4875-B875-975ACCAF1A2B}" destId="{F7A472DA-87BF-412D-BA26-2507D84AB0C0}" srcOrd="0" destOrd="0" presId="urn:microsoft.com/office/officeart/2005/8/layout/hierarchy1"/>
    <dgm:cxn modelId="{0A46BE59-862C-43F7-8AF8-A8A91EBBC083}" type="presOf" srcId="{F3DBB379-B180-4828-83CA-EF4F09CAD32F}" destId="{5F29F7D2-07E3-428D-A704-81B63F373090}" srcOrd="0" destOrd="0" presId="urn:microsoft.com/office/officeart/2005/8/layout/hierarchy1"/>
    <dgm:cxn modelId="{9DA702CD-FA34-4DBE-9FE2-EEC3B6BC32BA}" srcId="{B1409D68-25E4-411D-A4E5-42F05B4418EA}" destId="{8AC772F7-4BCC-434B-9171-9060B8354AC4}" srcOrd="0" destOrd="0" parTransId="{2D8CFC20-5EE8-488E-BF29-14736DBBD5CF}" sibTransId="{8F30E793-B3FC-498A-9EE2-EEB5471141DE}"/>
    <dgm:cxn modelId="{63CF6595-CDA4-4455-A42D-17FFF59F4C27}" srcId="{B1409D68-25E4-411D-A4E5-42F05B4418EA}" destId="{708CE7FE-A6FE-4314-9480-0A36D0A8B3A0}" srcOrd="1" destOrd="0" parTransId="{F3DBB379-B180-4828-83CA-EF4F09CAD32F}" sibTransId="{16D726B1-90F3-410B-84FF-2AF037DDABDC}"/>
    <dgm:cxn modelId="{5270E31B-B30A-4AA7-B0A1-391A66E37DA6}" type="presParOf" srcId="{F7A472DA-87BF-412D-BA26-2507D84AB0C0}" destId="{9CCE04E8-8A05-4DEA-B116-CCCB7EEE2C9B}" srcOrd="0" destOrd="0" presId="urn:microsoft.com/office/officeart/2005/8/layout/hierarchy1"/>
    <dgm:cxn modelId="{1B84D84A-BA08-476A-B49D-BE5660EE7A69}" type="presParOf" srcId="{9CCE04E8-8A05-4DEA-B116-CCCB7EEE2C9B}" destId="{508B71D0-9B00-4E77-A439-C8133C7B3235}" srcOrd="0" destOrd="0" presId="urn:microsoft.com/office/officeart/2005/8/layout/hierarchy1"/>
    <dgm:cxn modelId="{CF466B76-9EDE-438B-8B1D-2060F221E84B}" type="presParOf" srcId="{508B71D0-9B00-4E77-A439-C8133C7B3235}" destId="{93A3B3BE-87E8-4122-AF86-6146A071A9C2}" srcOrd="0" destOrd="0" presId="urn:microsoft.com/office/officeart/2005/8/layout/hierarchy1"/>
    <dgm:cxn modelId="{87F074BA-7839-4FF4-94B5-F14B8F033789}" type="presParOf" srcId="{508B71D0-9B00-4E77-A439-C8133C7B3235}" destId="{74E0C349-A8EA-4B54-97FF-570528DCDA05}" srcOrd="1" destOrd="0" presId="urn:microsoft.com/office/officeart/2005/8/layout/hierarchy1"/>
    <dgm:cxn modelId="{95E4D7F3-6AA8-45CE-A467-8461E9C3513E}" type="presParOf" srcId="{9CCE04E8-8A05-4DEA-B116-CCCB7EEE2C9B}" destId="{C9E78A89-1486-47DB-AB25-73FC6412358C}" srcOrd="1" destOrd="0" presId="urn:microsoft.com/office/officeart/2005/8/layout/hierarchy1"/>
    <dgm:cxn modelId="{AB64A9BF-4670-4083-A285-455A2B733673}" type="presParOf" srcId="{C9E78A89-1486-47DB-AB25-73FC6412358C}" destId="{1515C9F9-D5A6-4F55-956C-8AE638570B85}" srcOrd="0" destOrd="0" presId="urn:microsoft.com/office/officeart/2005/8/layout/hierarchy1"/>
    <dgm:cxn modelId="{0952D0B2-F0AD-4662-A4AB-B7E78D42D04C}" type="presParOf" srcId="{C9E78A89-1486-47DB-AB25-73FC6412358C}" destId="{D6B86D26-3A8E-40A5-95D7-23C8C74C0B20}" srcOrd="1" destOrd="0" presId="urn:microsoft.com/office/officeart/2005/8/layout/hierarchy1"/>
    <dgm:cxn modelId="{B3FD3427-E1CF-49E8-BE78-CA9F6845CAFC}" type="presParOf" srcId="{D6B86D26-3A8E-40A5-95D7-23C8C74C0B20}" destId="{2DAABEBA-5550-4BD0-BCB6-3A16207AAD62}" srcOrd="0" destOrd="0" presId="urn:microsoft.com/office/officeart/2005/8/layout/hierarchy1"/>
    <dgm:cxn modelId="{67B4A742-C5F4-4DC3-B00B-ABF5D43948A7}" type="presParOf" srcId="{2DAABEBA-5550-4BD0-BCB6-3A16207AAD62}" destId="{38449F87-9D0A-4748-8D0B-4F0B36B71DEF}" srcOrd="0" destOrd="0" presId="urn:microsoft.com/office/officeart/2005/8/layout/hierarchy1"/>
    <dgm:cxn modelId="{BC0E38CB-4E5A-49A5-9766-2CDE6C47FB4C}" type="presParOf" srcId="{2DAABEBA-5550-4BD0-BCB6-3A16207AAD62}" destId="{2FA9E502-3857-4FBF-A787-F3142CE8A2DC}" srcOrd="1" destOrd="0" presId="urn:microsoft.com/office/officeart/2005/8/layout/hierarchy1"/>
    <dgm:cxn modelId="{A471458E-59B9-4064-94A6-E94D69E9F2CE}" type="presParOf" srcId="{D6B86D26-3A8E-40A5-95D7-23C8C74C0B20}" destId="{3A4DF66F-3DD2-4E71-A8B3-442F39878552}" srcOrd="1" destOrd="0" presId="urn:microsoft.com/office/officeart/2005/8/layout/hierarchy1"/>
    <dgm:cxn modelId="{B4C9628E-A609-4415-B449-CA3851FBA808}" type="presParOf" srcId="{C9E78A89-1486-47DB-AB25-73FC6412358C}" destId="{5F29F7D2-07E3-428D-A704-81B63F373090}" srcOrd="2" destOrd="0" presId="urn:microsoft.com/office/officeart/2005/8/layout/hierarchy1"/>
    <dgm:cxn modelId="{6C917A6E-392F-4215-B373-27DA962C7DFB}" type="presParOf" srcId="{C9E78A89-1486-47DB-AB25-73FC6412358C}" destId="{9EA604F5-764A-4C49-9041-7D126CDC4FF7}" srcOrd="3" destOrd="0" presId="urn:microsoft.com/office/officeart/2005/8/layout/hierarchy1"/>
    <dgm:cxn modelId="{9E3B8518-6179-4B8E-A06F-513D71AEEA2E}" type="presParOf" srcId="{9EA604F5-764A-4C49-9041-7D126CDC4FF7}" destId="{8DA7803B-C0E3-492E-91EF-9287F80C0A26}" srcOrd="0" destOrd="0" presId="urn:microsoft.com/office/officeart/2005/8/layout/hierarchy1"/>
    <dgm:cxn modelId="{B460140E-1754-485A-B022-441E78DD888F}" type="presParOf" srcId="{8DA7803B-C0E3-492E-91EF-9287F80C0A26}" destId="{3559DFA8-6027-4675-98A3-2722A1DAACBB}" srcOrd="0" destOrd="0" presId="urn:microsoft.com/office/officeart/2005/8/layout/hierarchy1"/>
    <dgm:cxn modelId="{97AC2A66-4EDE-43DB-B376-DB988CD5A3AC}" type="presParOf" srcId="{8DA7803B-C0E3-492E-91EF-9287F80C0A26}" destId="{FB25B612-E49A-4C10-8AED-CC25D8103C8D}" srcOrd="1" destOrd="0" presId="urn:microsoft.com/office/officeart/2005/8/layout/hierarchy1"/>
    <dgm:cxn modelId="{DBEE7C64-909F-4C07-BE66-285A6B8CC867}" type="presParOf" srcId="{9EA604F5-764A-4C49-9041-7D126CDC4FF7}" destId="{C110E953-550C-4778-9D93-181FBA2BBF2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0.86587</cdr:x>
      <cdr:y>0.00264</cdr:y>
    </cdr:from>
    <cdr:to>
      <cdr:x>1</cdr:x>
      <cdr:y>0.03835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17514" y="15857"/>
          <a:ext cx="1226485" cy="214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0.26076</cdr:x>
      <cdr:y>0.03905</cdr:y>
    </cdr:from>
    <cdr:to>
      <cdr:x>0.46795</cdr:x>
      <cdr:y>0.11086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93935" y="234933"/>
          <a:ext cx="1902111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1 712 882,2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0.48437</cdr:x>
      <cdr:y>0.13324</cdr:y>
    </cdr:from>
    <cdr:to>
      <cdr:x>0.69156</cdr:x>
      <cdr:y>0.20505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29123" y="801675"/>
          <a:ext cx="1894546" cy="432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1 533 615,7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0.72656</cdr:x>
      <cdr:y>0.1095</cdr:y>
    </cdr:from>
    <cdr:to>
      <cdr:x>0.93375</cdr:x>
      <cdr:y>0.18131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643701" y="658799"/>
          <a:ext cx="1894545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1 549 170,8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0.10156</cdr:x>
      <cdr:y>0.84565</cdr:y>
    </cdr:from>
    <cdr:to>
      <cdr:x>0.19531</cdr:x>
      <cdr:y>0.90502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928661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2024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0.34375</cdr:x>
      <cdr:y>0.84565</cdr:y>
    </cdr:from>
    <cdr:to>
      <cdr:x>0.4375</cdr:x>
      <cdr:y>0.90502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43239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2025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0.58594</cdr:x>
      <cdr:y>0.84565</cdr:y>
    </cdr:from>
    <cdr:to>
      <cdr:x>0.67969</cdr:x>
      <cdr:y>0.90502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357817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2026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0.23077</cdr:x>
      <cdr:y>0.34362</cdr:y>
    </cdr:from>
    <cdr:to>
      <cdr:x>0.30769</cdr:x>
      <cdr:y>0.50205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071570" y="1084519"/>
          <a:ext cx="357190" cy="5000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0.46154</cdr:x>
      <cdr:y>0.32098</cdr:y>
    </cdr:from>
    <cdr:to>
      <cdr:x>0.53847</cdr:x>
      <cdr:y>0.34362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2143140" y="1013082"/>
          <a:ext cx="357190" cy="714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0.67693</cdr:x>
      <cdr:y>0.27571</cdr:y>
    </cdr:from>
    <cdr:to>
      <cdr:x>0.76924</cdr:x>
      <cdr:y>0.32098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3143272" y="870206"/>
          <a:ext cx="428628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0.24999</cdr:x>
      <cdr:y>0.34783</cdr:y>
    </cdr:from>
    <cdr:to>
      <cdr:x>0.33823</cdr:x>
      <cdr:y>0.52174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6200000" flipH="1">
          <a:off x="1214413" y="1143008"/>
          <a:ext cx="428629" cy="571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0.02469</cdr:x>
      <cdr:y>0.01389</cdr:y>
    </cdr:from>
    <cdr:to>
      <cdr:x>0.30864</cdr:x>
      <cdr:y>0.09722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876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1 241 532,2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0.34568</cdr:x>
      <cdr:y>0.01389</cdr:y>
    </cdr:from>
    <cdr:to>
      <cdr:x>0.62963</cdr:x>
      <cdr:y>0.09722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00264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1 245 931,6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0.66667</cdr:x>
      <cdr:y>0.01389</cdr:y>
    </cdr:from>
    <cdr:to>
      <cdr:x>0.95062</cdr:x>
      <cdr:y>0.09722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57652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1 277 498,0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0.04687</cdr:x>
      <cdr:y>0.05556</cdr:y>
    </cdr:from>
    <cdr:to>
      <cdr:x>0.17942</cdr:x>
      <cdr:y>0.11421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8596" y="357190"/>
          <a:ext cx="1212005" cy="377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6249-6D3C-44D4-9C80-F8E645449435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74B8-ABA9-4383-981B-2938E9A1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skidki-Vylgort-1365676201_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600076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4" descr="skidki-Vylgort-1365676201_0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-36548" y="142852"/>
            <a:ext cx="9180548" cy="649224"/>
            <a:chOff x="-19045" y="216550"/>
            <a:chExt cx="9180548" cy="649224"/>
          </a:xfrm>
        </p:grpSpPr>
        <p:sp>
          <p:nvSpPr>
            <p:cNvPr id="16" name="Полилиния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2844" y="6208776"/>
            <a:ext cx="9180548" cy="649224"/>
            <a:chOff x="-19045" y="216550"/>
            <a:chExt cx="9180548" cy="649224"/>
          </a:xfrm>
        </p:grpSpPr>
        <p:sp>
          <p:nvSpPr>
            <p:cNvPr id="29" name="Полилиния 2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1" name="Полилиния 3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6429396"/>
            <a:ext cx="9180548" cy="649224"/>
            <a:chOff x="-19045" y="216550"/>
            <a:chExt cx="9180548" cy="649224"/>
          </a:xfrm>
        </p:grpSpPr>
        <p:sp>
          <p:nvSpPr>
            <p:cNvPr id="33" name="Полилиния 32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4" name="Полилиния 33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6548" y="285728"/>
            <a:ext cx="9180548" cy="649224"/>
            <a:chOff x="-19045" y="216550"/>
            <a:chExt cx="9180548" cy="649224"/>
          </a:xfrm>
        </p:grpSpPr>
        <p:sp>
          <p:nvSpPr>
            <p:cNvPr id="36" name="Полилиния 3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42984"/>
            <a:ext cx="9143999" cy="409305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</a:rPr>
              <a:t>БЮДЖЕТ ДЛЯ ГРАЖДАН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 ПО ПРОЕКТУ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БЮДЖЕТА </a:t>
            </a: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МУНИЦИПАЛЬНОГО </a:t>
            </a:r>
            <a:r>
              <a:rPr lang="ru-RU" sz="4000" dirty="0">
                <a:solidFill>
                  <a:schemeClr val="tx1"/>
                </a:solidFill>
                <a:effectLst/>
              </a:rPr>
              <a:t>РАЙОНА «СЫКТЫВДИНСКИЙ» НА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4000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4000" dirty="0">
                <a:solidFill>
                  <a:schemeClr val="tx1"/>
                </a:solidFill>
                <a:effectLst/>
              </a:rPr>
              <a:t>И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ГОДОВ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069058" cy="88211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ea typeface="Tahoma" pitchFamily="34" charset="0"/>
                <a:cs typeface="Times New Roman" pitchFamily="18" charset="0"/>
              </a:rPr>
              <a:t>МУНИЦИПАЛЬНЫЙ РАЙОН </a:t>
            </a:r>
            <a:r>
              <a:rPr lang="ru-RU" altLang="ru-RU" sz="2400" b="1" dirty="0">
                <a:ea typeface="Tahoma" pitchFamily="34" charset="0"/>
                <a:cs typeface="Times New Roman" pitchFamily="18" charset="0"/>
              </a:rPr>
              <a:t>«СЫКТЫВДИНСКИЙ»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4868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Докладчик:</a:t>
            </a: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Начальник управления финансов Щербакова Галина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6999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8215846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5524381"/>
              </p:ext>
            </p:extLst>
          </p:nvPr>
        </p:nvGraphicFramePr>
        <p:xfrm>
          <a:off x="2643174" y="214311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094271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2353" y="5360167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субсидии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404" y="4826997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дотации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9404" y="5877272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субвенции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1 274 888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,9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1 064 468,9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43800" y="321468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1 020 437,8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2024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9404" y="6381328"/>
            <a:ext cx="144016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6369" y="6021288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ные МБТ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5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3578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Исполнение социальных обязательств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Реализация майских указов Президента Российской Федерации 2012 года по обеспечению необходимого уровня оплаты труда отдельных категорий работников  бюджетной сферы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ПРИОРИТЕТЫ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357562"/>
            <a:ext cx="4596765" cy="32861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285728"/>
          <a:ext cx="3500430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2"/>
          <p:cNvGraphicFramePr>
            <a:graphicFrameLocks/>
          </p:cNvGraphicFramePr>
          <p:nvPr/>
        </p:nvGraphicFramePr>
        <p:xfrm>
          <a:off x="2357422" y="1857364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12"/>
          <p:cNvGraphicFramePr>
            <a:graphicFrameLocks/>
          </p:cNvGraphicFramePr>
          <p:nvPr/>
        </p:nvGraphicFramePr>
        <p:xfrm>
          <a:off x="5214942" y="3643291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714348" y="0"/>
            <a:ext cx="8229600" cy="50004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РАСХОДНОЙ ЧАСТИ БЮДЖЕТА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92893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2024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4500570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2396" y="64259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71435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743 482,2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21431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533 615,7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328612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549 170,8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299" y="378847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364331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299" y="4145660"/>
            <a:ext cx="144016" cy="144016"/>
          </a:xfrm>
          <a:prstGeom prst="rect">
            <a:avLst/>
          </a:prstGeom>
          <a:solidFill>
            <a:srgbClr val="6A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00050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культура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299" y="4502850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435769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соцполитика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299" y="4860040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4714884"/>
            <a:ext cx="300039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физкультура и спорт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299" y="5217230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5072074"/>
            <a:ext cx="407196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обслуживание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мундолга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299" y="5574420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5429264"/>
            <a:ext cx="4500594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межбюджетные трансферты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299" y="5931610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578645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общегосударственные расходы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299" y="6288800"/>
            <a:ext cx="144016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614364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национальная экономика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299" y="3502718"/>
            <a:ext cx="144016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357562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ЖКХ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714356"/>
            <a:ext cx="1212005" cy="37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РАСХОДЫ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785926"/>
          <a:ext cx="371474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357554" y="1428736"/>
          <a:ext cx="57864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86710" y="714356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571472" y="3357562"/>
            <a:ext cx="2143140" cy="13573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1 743 482,2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ТЫС.РУБ.</a:t>
            </a:r>
            <a:endParaRPr lang="ru-RU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214678" y="3786190"/>
            <a:ext cx="428628" cy="4286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571408"/>
          <a:ext cx="9143999" cy="62735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72132"/>
                <a:gridCol w="1174790"/>
                <a:gridCol w="1182663"/>
                <a:gridCol w="1214414"/>
              </a:tblGrid>
              <a:tr h="328890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СУММА,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+mj-lt"/>
                        </a:rPr>
                        <a:t>тыс.руб</a:t>
                      </a:r>
                      <a:r>
                        <a:rPr lang="ru-RU" sz="1600" b="1" baseline="0" dirty="0" smtClean="0">
                          <a:latin typeface="+mj-lt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Создание условий для развития социальной сферы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1 965,0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1 965,0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2 115,0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образования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954 822,2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954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727,8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980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040,4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культуры, физической культуры и спорта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212 201,1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214 367,7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221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373,3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Обеспечение доступным и комфортным жильем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102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364,6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24 649,5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22 684,6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Правопорядок и обеспечение общественной безопасности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230,0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230,0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Безопасность жизнедеятельности населения и муниципального имущества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570,4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100,0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430,0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экономики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300,0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300,0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1 000,0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967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градостроительной деятельности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108 075,7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37 383,7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энергетики, жилищно-коммунального и дорожного хозяйства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82 952,9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75 765,0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81 736,2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7276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Муниципальная кадровая политика и профессиональное развитие муниципальных служащих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100,0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управления муниципальным имуществом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1 951,1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3 735,7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462,4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Управление муниципальными финансами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25 015,9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25 629,9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27 152,0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транспортной системы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7 029,8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6 792,6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latin typeface="+mj-lt"/>
                        </a:rPr>
                        <a:t>6 572,9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err="1" smtClean="0">
                          <a:latin typeface="+mj-lt"/>
                        </a:rPr>
                        <a:t>Непрограммные</a:t>
                      </a:r>
                      <a:r>
                        <a:rPr lang="ru-RU" sz="1600" dirty="0" smtClean="0">
                          <a:latin typeface="+mj-lt"/>
                        </a:rPr>
                        <a:t> направления деятельности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245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903,5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187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868,8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j-lt"/>
                        </a:rPr>
                        <a:t>204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174,0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ИТОГО: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+mj-lt"/>
                        </a:rPr>
                        <a:t>1 743 </a:t>
                      </a:r>
                      <a:r>
                        <a:rPr lang="ru-RU" sz="1600" b="1" u="none" strike="noStrike" dirty="0" smtClean="0">
                          <a:latin typeface="+mj-lt"/>
                        </a:rPr>
                        <a:t>482,2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+mj-lt"/>
                        </a:rPr>
                        <a:t>1 533 615,7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+mj-lt"/>
                        </a:rPr>
                        <a:t>1 549 </a:t>
                      </a:r>
                      <a:r>
                        <a:rPr lang="ru-RU" sz="1600" b="1" u="none" strike="noStrike" dirty="0" smtClean="0">
                          <a:latin typeface="+mj-lt"/>
                        </a:rPr>
                        <a:t>170,8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МУНИЦИПАЛЬНЫЕ ПРОГРАММЫ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МУНИЦИПАЛЬНЫЕ ПРОГРАММЫ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428604"/>
          <a:ext cx="9144000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СОЗДАНИЕ УСЛОВИЙ ДЛЯ РАЗВИТИЯ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078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Содействие занятости населения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1 720,0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1 720,0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1 720,0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Поддержка социально ориентированных некоммерческих организаций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Здоровое население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Доступная среда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 Старшее поколение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965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1 965,0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2 115,0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671878" y="3786190"/>
          <a:ext cx="547212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2358320" cy="19288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ОБРАЗОВАНИЯ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3596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Дошкольное образование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Общее образование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Организация дополнительного 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Реализация молодежной политики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Создание условий для текущего финансирования и реализации муниципальной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954 322,2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954 727,8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980 040,4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954 822,2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954 727,8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980 040,4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792" y="4500569"/>
            <a:ext cx="2784324" cy="2427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КУЛЬТУРЫ, ФИЗИЧЕСКОЙ КУЛЬТУРЫ И СПОРТА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81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культуры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198 536,0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200 741,5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207 473,0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физической культуры и спорта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13 665,1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13 626,3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13 900,3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212 201,1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214 367,8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221 373,3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2784324" cy="1856215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428992" y="3429000"/>
          <a:ext cx="571500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c72397b45d56ab0dfd4425c9d1cc38bf_original.138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5000636"/>
            <a:ext cx="2784324" cy="17583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ОБЕСПЕЧЕНИЕ ДОСТУПНЫМ И КОМФОРТНЫМ ЖИЛЬЕМ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779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Переселение граждан из домов, признанными аварийными и подлежащими сносу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77 366,8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Снос аварийных многоквартирных домов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жилыми помещениями детей-сирот и детей, оставшихся без попечения родителей, лиц из их числа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24 649,5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24 649,5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22 184,6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</a:t>
                      </a:r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Предоставление поддержки отдельным категориям граждан для улучшения их жилищных условий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148,3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102 364,6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24 649,5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22 684,6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2500330" cy="18738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709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ОСНОВНЫЕ НАПРАВЛЕНИЯ БЮДЖЕТНОЙ И НАЛОГОВОЙ </a:t>
            </a:r>
            <a:r>
              <a:rPr lang="ru-RU" sz="3200" b="1" dirty="0" smtClean="0">
                <a:solidFill>
                  <a:schemeClr val="tx1"/>
                </a:solidFill>
              </a:rPr>
              <a:t>ПОЛИТИКИ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8686800" cy="55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67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ПРАВОПОРЯДОК И ОБЕСПЕЧЕНИЕ ОБЩЕСТВЕННОЙ БЕЗОПАСНОСТИ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Профилактика правонарушений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Профилактика терроризма и экстремизма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86124"/>
            <a:ext cx="3143272" cy="218193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572000" y="2424112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БЕЗОПАСНОСТЬ ЖИЗНЕДЕЯТЕЛЬНОСТИ НАСЕЛЕНИЯ </a:t>
            </a:r>
            <a:r>
              <a:rPr lang="ru-RU" sz="2900" dirty="0" smtClean="0">
                <a:solidFill>
                  <a:schemeClr val="tx1"/>
                </a:solidFill>
              </a:rPr>
              <a:t/>
            </a:r>
            <a:br>
              <a:rPr lang="ru-RU" sz="2900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И МУНИЦИПАЛЬНОГО ИМУЩЕСТВА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28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Первичные меры пожарной безопасности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Гражданская оборона и защита населения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безопасности людей на водных объектах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570,4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430,0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4000496" cy="2286016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743316" y="3643314"/>
          <a:ext cx="54006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ЭКОНОМИКИ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214422"/>
          <a:ext cx="9144000" cy="2682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Стратегическое планирование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Малое и среднее предпринимательство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Развитие агропромышленного и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рыбохозяйственного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комплексов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въездного и внутреннего туризма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300,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786190"/>
            <a:ext cx="4214842" cy="28575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ГРАДОСТРОИТЕЛЬНОЙ ДЕЯТЕЛЬНОСТИ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00240"/>
          <a:ext cx="9144000" cy="1859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Обеспечение архитектурной и градостроительной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Устойчивое   развитие   сельских   территорий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108 075,7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37 383,7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108 075,7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37 383,7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214818"/>
            <a:ext cx="4214842" cy="24442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928662" y="1071546"/>
            <a:ext cx="6929486" cy="997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Увеличение объемов строительства и повышение комфортности проживания граждан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ЭНЕРГЕТИКИ, ЖИЛИЩНО-КОММУНАЛЬНОГО И ДОРОЖНОГО ХОЗЯЙСТВА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987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Комплексное развитие коммунальной инфраструктуры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32 216,1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30 716,1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32 466,1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Энергосбережение и повышение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энергоэффективности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2 140,0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2 140,0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2 140,0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Благоустройство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7 613,8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813,9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822,1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дорожной инфраструктуры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40 983,0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42 095,0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808,0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82 952,9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75 765,0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81 736,2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5"/>
            <a:ext cx="2285984" cy="142876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929058" y="4071918"/>
          <a:ext cx="49720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78579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Рисунок 10" descr="c72397b45d56ab0dfd4425c9d1cc38bf_original.138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486410"/>
            <a:ext cx="2285984" cy="1371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МУНИЦИПАЛЬНАЯ КАДРОВАЯ ПОЛИТИКА И  ПРОФЕССИОНАЛЬНОЕ РАЗВИТИЕ МУНИЦИПАЛЬНЫХ СЛУЖАЩИХ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7167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2500330" cy="17905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929586" y="150017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429132"/>
            <a:ext cx="2500330" cy="16664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УПРАВЛЕНИЯ МУНИЦИПАЛЬНЫМ ИМУЩЕСТВОМ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314324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1 951,1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3 735,7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1 462,4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172" y="4234098"/>
            <a:ext cx="2714644" cy="1909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878687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Совершенствование системы учета муниципального имущества муниципального района «Сыктывдинский» и оптимизация его состава и структуры, обеспечение эффективности использования и распоряжения муниципальным имуществом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714620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714884"/>
            <a:ext cx="2690774" cy="19095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УПРАВЛЕНИЕ МУНИЦИПАЛЬНЫМИ ФИНАНСАМИ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25 015,9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25 629,9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27 152,0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Эффективное управление муниципальными финансами и муниципальным долгом муниципального района «Сыктывдинский» Республики Коми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86190"/>
            <a:ext cx="4572032" cy="27901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ТРАНСПОРТНОЙ СИСТЕМЫ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7 029,8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6 792,6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6 572,9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29066"/>
            <a:ext cx="2928958" cy="20980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Создание условий для обеспечения качественными транспортными услугами населения, проживающего на территории муниципального района «Сыктывдинский»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428999"/>
            <a:ext cx="4000528" cy="3585179"/>
          </a:xfrm>
          <a:prstGeom prst="rect">
            <a:avLst/>
          </a:prstGeom>
          <a:effectLst>
            <a:softEdge rad="127000"/>
          </a:effectLst>
          <a:scene3d>
            <a:camera prst="orthographicFront">
              <a:rot lat="180000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ОБЩИЕ ПАРАМЕТРЫ ПРОЕКТА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9818624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35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ОБЩИЕ ПАРАМЕТРЫ ПРОЕКТА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9818624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35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90" y="1"/>
            <a:ext cx="8490109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41180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168220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Сыктывдинский район, с. Выльгорт,  ул. Домны 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Каликовой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д.62</a:t>
            </a:r>
          </a:p>
          <a:p>
            <a:pPr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факс: (8 82130) 7-15-89; адрес электронной почты: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fo@syktyvdin.rkomi.ru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График работы  управления финансов администрации МО МР «Сыктывдинский»: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с понедельника по четверг - с 8-45 до 17-15;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пятница - с 8-45 до 15-45; суббота, воскресенье - выходные дни.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обеденный перерыв - с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 до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4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-00.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Проект бюджета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муниципального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района «Сыктывдинский» на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2026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годов размещен на официальном сайте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муниципального района «Сыктывдинский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»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 в сообществе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Вконтакте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HTTPS://VK.COM/IBUDGET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ДОХОДНОЙ ЧАСТИ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615338584"/>
              </p:ext>
            </p:extLst>
          </p:nvPr>
        </p:nvGraphicFramePr>
        <p:xfrm>
          <a:off x="1" y="841375"/>
          <a:ext cx="9144000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419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486" y="2829"/>
            <a:ext cx="9176066" cy="78296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ФОРМИРОВАНИЕ ДОХОДНОЙ ЧАСТИ </a:t>
            </a:r>
            <a:r>
              <a:rPr lang="ru-RU" sz="2900" b="1" dirty="0" smtClean="0">
                <a:solidFill>
                  <a:schemeClr val="tx1"/>
                </a:solidFill>
              </a:rPr>
              <a:t>ПО НАЛОГОВЫМ И НЕНАЛОГОВЫМ ПОСТУПЛЕНИЯМ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14422"/>
            <a:ext cx="9036050" cy="5383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Доходы бюджета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2024-2026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годы запланированы на основании сведений, представленных главными администраторами поступлений доходов:</a:t>
            </a: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Управление ФНС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России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Республике Коми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(НДФЛ, госпошлина, УСН, ЕНВД, ЕСХН,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патент, акцизы);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Администрация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МР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«Сыктывдинский» (доходы от использования имущества (аренда, продажа);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8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89321959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7627546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0789387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5357826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акцизы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523" y="4824656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НДФЛ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госпошлина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423 275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454 446,0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514 026,0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4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6000768"/>
            <a:ext cx="54238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алоги на совокупный доход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6357958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8523" y="5824788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90204029"/>
              </p:ext>
            </p:extLst>
          </p:nvPr>
        </p:nvGraphicFramePr>
        <p:xfrm>
          <a:off x="0" y="857232"/>
          <a:ext cx="45005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79828452"/>
              </p:ext>
            </p:extLst>
          </p:nvPr>
        </p:nvGraphicFramePr>
        <p:xfrm>
          <a:off x="4357686" y="857232"/>
          <a:ext cx="46339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0206691"/>
              </p:ext>
            </p:extLst>
          </p:nvPr>
        </p:nvGraphicFramePr>
        <p:xfrm>
          <a:off x="0" y="3701802"/>
          <a:ext cx="48577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9490200"/>
              </p:ext>
            </p:extLst>
          </p:nvPr>
        </p:nvGraphicFramePr>
        <p:xfrm>
          <a:off x="4357686" y="3701802"/>
          <a:ext cx="4643438" cy="315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43240" y="442913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29520" y="1643050"/>
            <a:ext cx="357190" cy="2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42976" y="521495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43108" y="1643050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444208" y="2071678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00364" y="1643050"/>
            <a:ext cx="357190" cy="270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2214546" y="507207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85852" y="1428736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00694" y="2357430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037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0455199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3661315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9553882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94" y="5288159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755" y="4937476"/>
            <a:ext cx="435503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доходы от продажи активов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" y="4754989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127" y="4466957"/>
            <a:ext cx="27868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штрафы и санкции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5" y="5805264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109" y="5445224"/>
            <a:ext cx="524378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оходы от использования имущества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14 718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14 700,8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14 707,0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2024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78632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2169" y="602128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20" y="6381328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4085" y="6021288"/>
            <a:ext cx="726543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латежи при пользовании природными ресурсами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8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00790788"/>
              </p:ext>
            </p:extLst>
          </p:nvPr>
        </p:nvGraphicFramePr>
        <p:xfrm>
          <a:off x="0" y="714356"/>
          <a:ext cx="485775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0526258"/>
              </p:ext>
            </p:extLst>
          </p:nvPr>
        </p:nvGraphicFramePr>
        <p:xfrm>
          <a:off x="4357686" y="714356"/>
          <a:ext cx="46339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5176001"/>
              </p:ext>
            </p:extLst>
          </p:nvPr>
        </p:nvGraphicFramePr>
        <p:xfrm>
          <a:off x="0" y="3571876"/>
          <a:ext cx="4857752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2518592"/>
              </p:ext>
            </p:extLst>
          </p:nvPr>
        </p:nvGraphicFramePr>
        <p:xfrm>
          <a:off x="4489611" y="3563120"/>
          <a:ext cx="4643438" cy="330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429520" y="1656842"/>
            <a:ext cx="389922" cy="2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85852" y="135729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491025" y="1652851"/>
            <a:ext cx="361972" cy="342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464976" y="1750208"/>
            <a:ext cx="428627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560676" y="4489114"/>
            <a:ext cx="5944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419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2650</TotalTime>
  <Words>1436</Words>
  <Application>Microsoft Office PowerPoint</Application>
  <PresentationFormat>Экран (4:3)</PresentationFormat>
  <Paragraphs>538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БЮДЖЕТ ДЛЯ ГРАЖДАН  ПО ПРОЕКТУ БЮДЖЕТА  МУНИЦИПАЛЬНОГО РАЙОНА «СЫКТЫВДИНСКИЙ» НА 2024 ГОД И ПЛАНОВЫЙ ПЕРИОД 2025 И 2026 ГОДОВ</vt:lpstr>
      <vt:lpstr>ОСНОВНЫЕ НАПРАВЛЕНИЯ БЮДЖЕТНОЙ И НАЛОГОВОЙ ПОЛИТИКИ</vt:lpstr>
      <vt:lpstr>ОБЩИЕ ПАРАМЕТРЫ ПРОЕКТА БЮДЖЕТА</vt:lpstr>
      <vt:lpstr>СТРУКТУРА ДОХОДНОЙ ЧАСТИ БЮДЖЕТА</vt:lpstr>
      <vt:lpstr>ФОРМИРОВАНИЕ ДОХОДНОЙ ЧАСТИ ПО НАЛОГОВЫМ И НЕНАЛОГОВЫМ ПОСТУПЛЕНИЯМ</vt:lpstr>
      <vt:lpstr>СТРУКТУРА НАЛОГОВЫХ ДОХОДОВ</vt:lpstr>
      <vt:lpstr>ДИНАМИКА НАЛОГОВЫХ ДОХОДОВ</vt:lpstr>
      <vt:lpstr>СТРУКТУРА НЕНАЛОГОВЫХ ДОХОДОВ</vt:lpstr>
      <vt:lpstr>ДИНАМИКА НЕНАЛОГОВЫХ ДОХОДОВ</vt:lpstr>
      <vt:lpstr>СТРУКТУРА БЕЗВОЗМЕЗДНЫХ ПОСТУПЛЕНИЙ</vt:lpstr>
      <vt:lpstr>ПРИОРИТЕТЫ</vt:lpstr>
      <vt:lpstr>Слайд 12</vt:lpstr>
      <vt:lpstr>РАСХОДЫ СОЦИАЛЬНОЙ СФЕРЫ</vt:lpstr>
      <vt:lpstr>МУНИЦИПАЛЬНЫЕ ПРОГРАММЫ </vt:lpstr>
      <vt:lpstr>МУНИЦИПАЛЬНЫЕ ПРОГРАММЫ </vt:lpstr>
      <vt:lpstr>СОЗДАНИЕ УСЛОВИЙ ДЛЯ РАЗВИТИЯ СОЦИАЛЬНОЙ СФЕРЫ</vt:lpstr>
      <vt:lpstr>РАЗВИТИЕ ОБРАЗОВАНИЯ</vt:lpstr>
      <vt:lpstr>РАЗВИТИЕ КУЛЬТУРЫ, ФИЗИЧЕСКОЙ КУЛЬТУРЫ И СПОРТА</vt:lpstr>
      <vt:lpstr>ОБЕСПЕЧЕНИЕ ДОСТУПНЫМ И КОМФОРТНЫМ ЖИЛЬЕМ</vt:lpstr>
      <vt:lpstr>ПРАВОПОРЯДОК И ОБЕСПЕЧЕНИЕ ОБЩЕСТВЕННОЙ БЕЗОПАСНОСТИ</vt:lpstr>
      <vt:lpstr>БЕЗОПАСНОСТЬ ЖИЗНЕДЕЯТЕЛЬНОСТИ НАСЕЛЕНИЯ  И МУНИЦИПАЛЬНОГО ИМУЩЕСТВА</vt:lpstr>
      <vt:lpstr>РАЗВИТИЕ ЭКОНОМИКИ</vt:lpstr>
      <vt:lpstr>РАЗВИТИЕ ГРАДОСТРОИТЕЛЬНОЙ ДЕЯТЕЛЬНОСТИ</vt:lpstr>
      <vt:lpstr>РАЗВИТИЕ ЭНЕРГЕТИКИ, ЖИЛИЩНО-КОММУНАЛЬНОГО И ДОРОЖНОГО ХОЗЯЙСТВА</vt:lpstr>
      <vt:lpstr>МУНИЦИПАЛЬНАЯ КАДРОВАЯ ПОЛИТИКА И  ПРОФЕССИОНАЛЬНОЕ РАЗВИТИЕ МУНИЦИПАЛЬНЫХ СЛУЖАЩИХ</vt:lpstr>
      <vt:lpstr>РАЗВИТИЕ УПРАВЛЕНИЯ МУНИЦИПАЛЬНЫМ ИМУЩЕСТВОМ</vt:lpstr>
      <vt:lpstr>УПРАВЛЕНИЕ МУНИЦИПАЛЬНЫМИ ФИНАНСАМИ</vt:lpstr>
      <vt:lpstr>РАЗВИТИЕ ТРАНСПОРТНОЙ СИСТЕМЫ </vt:lpstr>
      <vt:lpstr>ОБЩИЕ ПАРАМЕТРЫ ПРОЕКТА БЮДЖЕТА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МУНИЦИПАЛЬНОГО ОБРАЗОВАНИЯ МУНИЦИПАЛЬНОГО РАЙОНА «СЫКТЫВДИНСКИЙ» НА 2021 ГОД И ПЛАНОВЫЙ ПЕРИОД 2022 И 2023 ГОДОВ</dc:title>
  <dc:creator>PUSER27_1</dc:creator>
  <cp:lastModifiedBy>PCUSER_EM</cp:lastModifiedBy>
  <cp:revision>279</cp:revision>
  <dcterms:created xsi:type="dcterms:W3CDTF">2020-12-07T10:26:47Z</dcterms:created>
  <dcterms:modified xsi:type="dcterms:W3CDTF">2023-12-11T13:11:56Z</dcterms:modified>
</cp:coreProperties>
</file>